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4"/>
  </p:sldMasterIdLst>
  <p:notesMasterIdLst>
    <p:notesMasterId r:id="rId26"/>
  </p:notesMasterIdLst>
  <p:handoutMasterIdLst>
    <p:handoutMasterId r:id="rId27"/>
  </p:handoutMasterIdLst>
  <p:sldIdLst>
    <p:sldId id="256" r:id="rId5"/>
    <p:sldId id="292" r:id="rId6"/>
    <p:sldId id="266" r:id="rId7"/>
    <p:sldId id="295" r:id="rId8"/>
    <p:sldId id="283" r:id="rId9"/>
    <p:sldId id="293" r:id="rId10"/>
    <p:sldId id="264" r:id="rId11"/>
    <p:sldId id="289" r:id="rId12"/>
    <p:sldId id="296" r:id="rId13"/>
    <p:sldId id="287" r:id="rId14"/>
    <p:sldId id="268" r:id="rId15"/>
    <p:sldId id="285" r:id="rId16"/>
    <p:sldId id="297" r:id="rId17"/>
    <p:sldId id="298" r:id="rId18"/>
    <p:sldId id="299" r:id="rId19"/>
    <p:sldId id="300" r:id="rId20"/>
    <p:sldId id="301" r:id="rId21"/>
    <p:sldId id="302" r:id="rId22"/>
    <p:sldId id="303" r:id="rId23"/>
    <p:sldId id="294" r:id="rId24"/>
    <p:sldId id="30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showGuides="1">
      <p:cViewPr varScale="1">
        <p:scale>
          <a:sx n="59" d="100"/>
          <a:sy n="59" d="100"/>
        </p:scale>
        <p:origin x="964" y="52"/>
      </p:cViewPr>
      <p:guideLst/>
    </p:cSldViewPr>
  </p:slideViewPr>
  <p:outlineViewPr>
    <p:cViewPr>
      <p:scale>
        <a:sx n="33" d="100"/>
        <a:sy n="33" d="100"/>
      </p:scale>
      <p:origin x="0" y="-4982"/>
    </p:cViewPr>
  </p:outlineViewPr>
  <p:notesTextViewPr>
    <p:cViewPr>
      <p:scale>
        <a:sx n="1" d="1"/>
        <a:sy n="1" d="1"/>
      </p:scale>
      <p:origin x="0" y="0"/>
    </p:cViewPr>
  </p:notesTextViewPr>
  <p:sorterViewPr>
    <p:cViewPr varScale="1">
      <p:scale>
        <a:sx n="100" d="100"/>
        <a:sy n="100" d="100"/>
      </p:scale>
      <p:origin x="0" y="-1757"/>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6D7BAFD0-BEA9-4112-92F6-6A1BA7CFF28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208BA4E-CA6B-4CB0-8CAC-7DE5B93B7DBC}">
      <dgm:prSet/>
      <dgm:spPr/>
      <dgm:t>
        <a:bodyPr/>
        <a:lstStyle/>
        <a:p>
          <a:pPr>
            <a:lnSpc>
              <a:spcPct val="100000"/>
            </a:lnSpc>
          </a:pPr>
          <a:r>
            <a:rPr lang="en-US"/>
            <a:t>Required Rooms = Total Patient-Days / 10</a:t>
          </a:r>
        </a:p>
      </dgm:t>
    </dgm:pt>
    <dgm:pt modelId="{36550B6A-27C4-4467-BBB9-B0DE0D15F19E}" type="parTrans" cxnId="{2ACFAEEE-D0F8-4443-9ED2-7F26D4B017E1}">
      <dgm:prSet/>
      <dgm:spPr/>
      <dgm:t>
        <a:bodyPr/>
        <a:lstStyle/>
        <a:p>
          <a:endParaRPr lang="en-US"/>
        </a:p>
      </dgm:t>
    </dgm:pt>
    <dgm:pt modelId="{37AA8CC0-3D3E-4541-B43F-64963A2A772B}" type="sibTrans" cxnId="{2ACFAEEE-D0F8-4443-9ED2-7F26D4B017E1}">
      <dgm:prSet/>
      <dgm:spPr/>
      <dgm:t>
        <a:bodyPr/>
        <a:lstStyle/>
        <a:p>
          <a:endParaRPr lang="en-US"/>
        </a:p>
      </dgm:t>
    </dgm:pt>
    <dgm:pt modelId="{3C6BB35F-FF65-46A2-ABFA-48A8BB94B69A}">
      <dgm:prSet/>
      <dgm:spPr/>
      <dgm:t>
        <a:bodyPr/>
        <a:lstStyle/>
        <a:p>
          <a:pPr>
            <a:lnSpc>
              <a:spcPct val="100000"/>
            </a:lnSpc>
          </a:pPr>
          <a:r>
            <a:rPr lang="en-US"/>
            <a:t>Required Nurses = Total Patient-Days / 5</a:t>
          </a:r>
        </a:p>
      </dgm:t>
    </dgm:pt>
    <dgm:pt modelId="{F2DC509D-F5E3-4724-92C7-64E927BE2AF6}" type="parTrans" cxnId="{E92DBFDD-7145-42BF-A6FA-E59B2C7453A4}">
      <dgm:prSet/>
      <dgm:spPr/>
      <dgm:t>
        <a:bodyPr/>
        <a:lstStyle/>
        <a:p>
          <a:endParaRPr lang="en-US"/>
        </a:p>
      </dgm:t>
    </dgm:pt>
    <dgm:pt modelId="{3D5C38A2-C271-4E3A-8C74-B7514B2F4ACD}" type="sibTrans" cxnId="{E92DBFDD-7145-42BF-A6FA-E59B2C7453A4}">
      <dgm:prSet/>
      <dgm:spPr/>
      <dgm:t>
        <a:bodyPr/>
        <a:lstStyle/>
        <a:p>
          <a:endParaRPr lang="en-US"/>
        </a:p>
      </dgm:t>
    </dgm:pt>
    <dgm:pt modelId="{851B732D-27F0-4BA4-B3BC-DEE70179EB8E}">
      <dgm:prSet/>
      <dgm:spPr/>
      <dgm:t>
        <a:bodyPr/>
        <a:lstStyle/>
        <a:p>
          <a:pPr>
            <a:lnSpc>
              <a:spcPct val="100000"/>
            </a:lnSpc>
          </a:pPr>
          <a:r>
            <a:rPr lang="en-US"/>
            <a:t>Required Doctors = Total Patient-Days / 20</a:t>
          </a:r>
        </a:p>
      </dgm:t>
    </dgm:pt>
    <dgm:pt modelId="{DCB91CEA-1CE6-40A6-83B0-0FE79EFB3E06}" type="parTrans" cxnId="{3482AE10-300C-45BD-89BF-F9ABC22132C6}">
      <dgm:prSet/>
      <dgm:spPr/>
      <dgm:t>
        <a:bodyPr/>
        <a:lstStyle/>
        <a:p>
          <a:endParaRPr lang="en-US"/>
        </a:p>
      </dgm:t>
    </dgm:pt>
    <dgm:pt modelId="{9B24D36E-4A1E-4738-B7E2-BA96186303D3}" type="sibTrans" cxnId="{3482AE10-300C-45BD-89BF-F9ABC22132C6}">
      <dgm:prSet/>
      <dgm:spPr/>
      <dgm:t>
        <a:bodyPr/>
        <a:lstStyle/>
        <a:p>
          <a:endParaRPr lang="en-US"/>
        </a:p>
      </dgm:t>
    </dgm:pt>
    <dgm:pt modelId="{730F73C8-E801-4018-83A7-E6CDB72A94E7}" type="pres">
      <dgm:prSet presAssocID="{6D7BAFD0-BEA9-4112-92F6-6A1BA7CFF28A}" presName="root" presStyleCnt="0">
        <dgm:presLayoutVars>
          <dgm:dir/>
          <dgm:resizeHandles val="exact"/>
        </dgm:presLayoutVars>
      </dgm:prSet>
      <dgm:spPr/>
    </dgm:pt>
    <dgm:pt modelId="{D39DBA1C-B749-4FA4-BD27-841663FD9562}" type="pres">
      <dgm:prSet presAssocID="{E208BA4E-CA6B-4CB0-8CAC-7DE5B93B7DBC}" presName="compNode" presStyleCnt="0"/>
      <dgm:spPr/>
    </dgm:pt>
    <dgm:pt modelId="{85D93B10-DB1F-4042-8DF4-36560AE7684D}" type="pres">
      <dgm:prSet presAssocID="{E208BA4E-CA6B-4CB0-8CAC-7DE5B93B7DB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ospital"/>
        </a:ext>
      </dgm:extLst>
    </dgm:pt>
    <dgm:pt modelId="{2C206151-AB32-4C30-9518-A571B3EB341B}" type="pres">
      <dgm:prSet presAssocID="{E208BA4E-CA6B-4CB0-8CAC-7DE5B93B7DBC}" presName="spaceRect" presStyleCnt="0"/>
      <dgm:spPr/>
    </dgm:pt>
    <dgm:pt modelId="{803938DB-63E7-4BB4-B1BF-871E414DF0F8}" type="pres">
      <dgm:prSet presAssocID="{E208BA4E-CA6B-4CB0-8CAC-7DE5B93B7DBC}" presName="textRect" presStyleLbl="revTx" presStyleIdx="0" presStyleCnt="3">
        <dgm:presLayoutVars>
          <dgm:chMax val="1"/>
          <dgm:chPref val="1"/>
        </dgm:presLayoutVars>
      </dgm:prSet>
      <dgm:spPr/>
    </dgm:pt>
    <dgm:pt modelId="{DB8F8232-8F19-4EDC-910F-055D37600FE4}" type="pres">
      <dgm:prSet presAssocID="{37AA8CC0-3D3E-4541-B43F-64963A2A772B}" presName="sibTrans" presStyleCnt="0"/>
      <dgm:spPr/>
    </dgm:pt>
    <dgm:pt modelId="{4E990CA0-E868-4B81-9428-00B79B5E4BA6}" type="pres">
      <dgm:prSet presAssocID="{3C6BB35F-FF65-46A2-ABFA-48A8BB94B69A}" presName="compNode" presStyleCnt="0"/>
      <dgm:spPr/>
    </dgm:pt>
    <dgm:pt modelId="{C950B31E-9440-4B22-B5CE-FF58E1078F11}" type="pres">
      <dgm:prSet presAssocID="{3C6BB35F-FF65-46A2-ABFA-48A8BB94B6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tor"/>
        </a:ext>
      </dgm:extLst>
    </dgm:pt>
    <dgm:pt modelId="{B80FC93E-D9CA-4527-ABF6-8B8559C713EB}" type="pres">
      <dgm:prSet presAssocID="{3C6BB35F-FF65-46A2-ABFA-48A8BB94B69A}" presName="spaceRect" presStyleCnt="0"/>
      <dgm:spPr/>
    </dgm:pt>
    <dgm:pt modelId="{38FD3C1F-51BC-423F-877E-1746CEB3FC9B}" type="pres">
      <dgm:prSet presAssocID="{3C6BB35F-FF65-46A2-ABFA-48A8BB94B69A}" presName="textRect" presStyleLbl="revTx" presStyleIdx="1" presStyleCnt="3">
        <dgm:presLayoutVars>
          <dgm:chMax val="1"/>
          <dgm:chPref val="1"/>
        </dgm:presLayoutVars>
      </dgm:prSet>
      <dgm:spPr/>
    </dgm:pt>
    <dgm:pt modelId="{F08E1009-AFB6-479B-AA4C-28FD0DAE7077}" type="pres">
      <dgm:prSet presAssocID="{3D5C38A2-C271-4E3A-8C74-B7514B2F4ACD}" presName="sibTrans" presStyleCnt="0"/>
      <dgm:spPr/>
    </dgm:pt>
    <dgm:pt modelId="{C99A24DC-694B-4782-8440-78512EBC5071}" type="pres">
      <dgm:prSet presAssocID="{851B732D-27F0-4BA4-B3BC-DEE70179EB8E}" presName="compNode" presStyleCnt="0"/>
      <dgm:spPr/>
    </dgm:pt>
    <dgm:pt modelId="{509CE0BB-31F9-4FEE-B946-9CF3F0A4EB57}" type="pres">
      <dgm:prSet presAssocID="{851B732D-27F0-4BA4-B3BC-DEE70179EB8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ethoscope"/>
        </a:ext>
      </dgm:extLst>
    </dgm:pt>
    <dgm:pt modelId="{86E5285F-E0DC-439D-92F7-54328EF91E36}" type="pres">
      <dgm:prSet presAssocID="{851B732D-27F0-4BA4-B3BC-DEE70179EB8E}" presName="spaceRect" presStyleCnt="0"/>
      <dgm:spPr/>
    </dgm:pt>
    <dgm:pt modelId="{AA4E2517-CBF5-465F-995D-09AECA61694A}" type="pres">
      <dgm:prSet presAssocID="{851B732D-27F0-4BA4-B3BC-DEE70179EB8E}" presName="textRect" presStyleLbl="revTx" presStyleIdx="2" presStyleCnt="3">
        <dgm:presLayoutVars>
          <dgm:chMax val="1"/>
          <dgm:chPref val="1"/>
        </dgm:presLayoutVars>
      </dgm:prSet>
      <dgm:spPr/>
    </dgm:pt>
  </dgm:ptLst>
  <dgm:cxnLst>
    <dgm:cxn modelId="{3482AE10-300C-45BD-89BF-F9ABC22132C6}" srcId="{6D7BAFD0-BEA9-4112-92F6-6A1BA7CFF28A}" destId="{851B732D-27F0-4BA4-B3BC-DEE70179EB8E}" srcOrd="2" destOrd="0" parTransId="{DCB91CEA-1CE6-40A6-83B0-0FE79EFB3E06}" sibTransId="{9B24D36E-4A1E-4738-B7E2-BA96186303D3}"/>
    <dgm:cxn modelId="{89EC0D72-03CA-49F9-902F-C26CFD5AA4E3}" type="presOf" srcId="{3C6BB35F-FF65-46A2-ABFA-48A8BB94B69A}" destId="{38FD3C1F-51BC-423F-877E-1746CEB3FC9B}" srcOrd="0" destOrd="0" presId="urn:microsoft.com/office/officeart/2018/2/layout/IconLabelList"/>
    <dgm:cxn modelId="{9184E38C-E49B-4F61-9DC6-6F53A9496E5B}" type="presOf" srcId="{851B732D-27F0-4BA4-B3BC-DEE70179EB8E}" destId="{AA4E2517-CBF5-465F-995D-09AECA61694A}" srcOrd="0" destOrd="0" presId="urn:microsoft.com/office/officeart/2018/2/layout/IconLabelList"/>
    <dgm:cxn modelId="{E92DBFDD-7145-42BF-A6FA-E59B2C7453A4}" srcId="{6D7BAFD0-BEA9-4112-92F6-6A1BA7CFF28A}" destId="{3C6BB35F-FF65-46A2-ABFA-48A8BB94B69A}" srcOrd="1" destOrd="0" parTransId="{F2DC509D-F5E3-4724-92C7-64E927BE2AF6}" sibTransId="{3D5C38A2-C271-4E3A-8C74-B7514B2F4ACD}"/>
    <dgm:cxn modelId="{D7F8E1DF-5B60-4E76-A91A-B35EDF7C4A5F}" type="presOf" srcId="{6D7BAFD0-BEA9-4112-92F6-6A1BA7CFF28A}" destId="{730F73C8-E801-4018-83A7-E6CDB72A94E7}" srcOrd="0" destOrd="0" presId="urn:microsoft.com/office/officeart/2018/2/layout/IconLabelList"/>
    <dgm:cxn modelId="{2ACFAEEE-D0F8-4443-9ED2-7F26D4B017E1}" srcId="{6D7BAFD0-BEA9-4112-92F6-6A1BA7CFF28A}" destId="{E208BA4E-CA6B-4CB0-8CAC-7DE5B93B7DBC}" srcOrd="0" destOrd="0" parTransId="{36550B6A-27C4-4467-BBB9-B0DE0D15F19E}" sibTransId="{37AA8CC0-3D3E-4541-B43F-64963A2A772B}"/>
    <dgm:cxn modelId="{B26B58EF-BDEA-4B3A-ABD0-E8B15D7B046F}" type="presOf" srcId="{E208BA4E-CA6B-4CB0-8CAC-7DE5B93B7DBC}" destId="{803938DB-63E7-4BB4-B1BF-871E414DF0F8}" srcOrd="0" destOrd="0" presId="urn:microsoft.com/office/officeart/2018/2/layout/IconLabelList"/>
    <dgm:cxn modelId="{53E1748F-5FA8-45A5-9131-4ED404D7FD72}" type="presParOf" srcId="{730F73C8-E801-4018-83A7-E6CDB72A94E7}" destId="{D39DBA1C-B749-4FA4-BD27-841663FD9562}" srcOrd="0" destOrd="0" presId="urn:microsoft.com/office/officeart/2018/2/layout/IconLabelList"/>
    <dgm:cxn modelId="{4C1A74A6-E91D-4DCF-B573-6269415484A0}" type="presParOf" srcId="{D39DBA1C-B749-4FA4-BD27-841663FD9562}" destId="{85D93B10-DB1F-4042-8DF4-36560AE7684D}" srcOrd="0" destOrd="0" presId="urn:microsoft.com/office/officeart/2018/2/layout/IconLabelList"/>
    <dgm:cxn modelId="{CB778EFE-920C-4039-8450-B46B7B87883F}" type="presParOf" srcId="{D39DBA1C-B749-4FA4-BD27-841663FD9562}" destId="{2C206151-AB32-4C30-9518-A571B3EB341B}" srcOrd="1" destOrd="0" presId="urn:microsoft.com/office/officeart/2018/2/layout/IconLabelList"/>
    <dgm:cxn modelId="{F034172A-4C1E-4ECA-984F-25EC319A691A}" type="presParOf" srcId="{D39DBA1C-B749-4FA4-BD27-841663FD9562}" destId="{803938DB-63E7-4BB4-B1BF-871E414DF0F8}" srcOrd="2" destOrd="0" presId="urn:microsoft.com/office/officeart/2018/2/layout/IconLabelList"/>
    <dgm:cxn modelId="{B4C5272D-4733-46EA-8DAE-B10889C560DA}" type="presParOf" srcId="{730F73C8-E801-4018-83A7-E6CDB72A94E7}" destId="{DB8F8232-8F19-4EDC-910F-055D37600FE4}" srcOrd="1" destOrd="0" presId="urn:microsoft.com/office/officeart/2018/2/layout/IconLabelList"/>
    <dgm:cxn modelId="{75121CF8-B0E4-4B79-9B5C-D6560D777606}" type="presParOf" srcId="{730F73C8-E801-4018-83A7-E6CDB72A94E7}" destId="{4E990CA0-E868-4B81-9428-00B79B5E4BA6}" srcOrd="2" destOrd="0" presId="urn:microsoft.com/office/officeart/2018/2/layout/IconLabelList"/>
    <dgm:cxn modelId="{76951081-48DC-4041-8039-55A9176AE4FE}" type="presParOf" srcId="{4E990CA0-E868-4B81-9428-00B79B5E4BA6}" destId="{C950B31E-9440-4B22-B5CE-FF58E1078F11}" srcOrd="0" destOrd="0" presId="urn:microsoft.com/office/officeart/2018/2/layout/IconLabelList"/>
    <dgm:cxn modelId="{512CB716-39F5-4E15-B11B-99F886F62BDA}" type="presParOf" srcId="{4E990CA0-E868-4B81-9428-00B79B5E4BA6}" destId="{B80FC93E-D9CA-4527-ABF6-8B8559C713EB}" srcOrd="1" destOrd="0" presId="urn:microsoft.com/office/officeart/2018/2/layout/IconLabelList"/>
    <dgm:cxn modelId="{C533F49C-E6B8-471A-99E6-3CAF7BA4C810}" type="presParOf" srcId="{4E990CA0-E868-4B81-9428-00B79B5E4BA6}" destId="{38FD3C1F-51BC-423F-877E-1746CEB3FC9B}" srcOrd="2" destOrd="0" presId="urn:microsoft.com/office/officeart/2018/2/layout/IconLabelList"/>
    <dgm:cxn modelId="{0B2ACBD7-3543-49BF-ADF4-37A90DB0EC04}" type="presParOf" srcId="{730F73C8-E801-4018-83A7-E6CDB72A94E7}" destId="{F08E1009-AFB6-479B-AA4C-28FD0DAE7077}" srcOrd="3" destOrd="0" presId="urn:microsoft.com/office/officeart/2018/2/layout/IconLabelList"/>
    <dgm:cxn modelId="{8531CC3D-B023-4C87-A19A-3E178870B2EA}" type="presParOf" srcId="{730F73C8-E801-4018-83A7-E6CDB72A94E7}" destId="{C99A24DC-694B-4782-8440-78512EBC5071}" srcOrd="4" destOrd="0" presId="urn:microsoft.com/office/officeart/2018/2/layout/IconLabelList"/>
    <dgm:cxn modelId="{4E73CF77-8455-4DF5-BF30-B91E66668A73}" type="presParOf" srcId="{C99A24DC-694B-4782-8440-78512EBC5071}" destId="{509CE0BB-31F9-4FEE-B946-9CF3F0A4EB57}" srcOrd="0" destOrd="0" presId="urn:microsoft.com/office/officeart/2018/2/layout/IconLabelList"/>
    <dgm:cxn modelId="{940E63A9-F747-4A38-AE15-9B65533164A3}" type="presParOf" srcId="{C99A24DC-694B-4782-8440-78512EBC5071}" destId="{86E5285F-E0DC-439D-92F7-54328EF91E36}" srcOrd="1" destOrd="0" presId="urn:microsoft.com/office/officeart/2018/2/layout/IconLabelList"/>
    <dgm:cxn modelId="{68803A1D-0942-47CF-8208-4463BF4F3F53}" type="presParOf" srcId="{C99A24DC-694B-4782-8440-78512EBC5071}" destId="{AA4E2517-CBF5-465F-995D-09AECA61694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FC6719-0C73-4FFF-A79A-CA9DED7D313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8D96E02-991B-4A34-9359-E8334040C2D9}">
      <dgm:prSet/>
      <dgm:spPr/>
      <dgm:t>
        <a:bodyPr/>
        <a:lstStyle/>
        <a:p>
          <a:r>
            <a:rPr lang="en-US"/>
            <a:t>Critical Departments: The Surgery department dominates in predicted stays, nurses, and doctors required.</a:t>
          </a:r>
        </a:p>
      </dgm:t>
    </dgm:pt>
    <dgm:pt modelId="{3014BB4D-5C65-4DFA-AE42-478A3F3005D3}" type="parTrans" cxnId="{E216234A-2815-4404-AD5E-F9CEA37C324C}">
      <dgm:prSet/>
      <dgm:spPr/>
      <dgm:t>
        <a:bodyPr/>
        <a:lstStyle/>
        <a:p>
          <a:endParaRPr lang="en-US"/>
        </a:p>
      </dgm:t>
    </dgm:pt>
    <dgm:pt modelId="{DE4B4346-F07C-4946-89F3-8912880F39A9}" type="sibTrans" cxnId="{E216234A-2815-4404-AD5E-F9CEA37C324C}">
      <dgm:prSet/>
      <dgm:spPr/>
      <dgm:t>
        <a:bodyPr/>
        <a:lstStyle/>
        <a:p>
          <a:endParaRPr lang="en-US"/>
        </a:p>
      </dgm:t>
    </dgm:pt>
    <dgm:pt modelId="{89384D1D-520E-4273-AC21-1998F2774313}">
      <dgm:prSet/>
      <dgm:spPr/>
      <dgm:t>
        <a:bodyPr/>
        <a:lstStyle/>
        <a:p>
          <a:r>
            <a:rPr lang="en-US"/>
            <a:t>Resource Gaps: Significant mismatches between required and allocated rooms highlight urgent capacity-building needs.</a:t>
          </a:r>
        </a:p>
      </dgm:t>
    </dgm:pt>
    <dgm:pt modelId="{685EC0FE-79A4-42A3-9148-69EFBCE7EBA6}" type="parTrans" cxnId="{1162DE2E-1A9A-4537-9CF4-71819F4624DE}">
      <dgm:prSet/>
      <dgm:spPr/>
      <dgm:t>
        <a:bodyPr/>
        <a:lstStyle/>
        <a:p>
          <a:endParaRPr lang="en-US"/>
        </a:p>
      </dgm:t>
    </dgm:pt>
    <dgm:pt modelId="{3CD827E2-DD42-4B15-A86F-73158CBA639A}" type="sibTrans" cxnId="{1162DE2E-1A9A-4537-9CF4-71819F4624DE}">
      <dgm:prSet/>
      <dgm:spPr/>
      <dgm:t>
        <a:bodyPr/>
        <a:lstStyle/>
        <a:p>
          <a:endParaRPr lang="en-US"/>
        </a:p>
      </dgm:t>
    </dgm:pt>
    <dgm:pt modelId="{E8D9F025-CAD8-49F8-8AD6-BDD83A7B3660}">
      <dgm:prSet/>
      <dgm:spPr/>
      <dgm:t>
        <a:bodyPr/>
        <a:lstStyle/>
        <a:p>
          <a:r>
            <a:rPr lang="en-US"/>
            <a:t>Actionable Solutions: Proactive scheduling, flexible resource planning, and staff optimization are critical to addressing resource shortages.</a:t>
          </a:r>
        </a:p>
      </dgm:t>
    </dgm:pt>
    <dgm:pt modelId="{3FA8E4BA-60E7-41C7-A024-2A2EF5020FEE}" type="parTrans" cxnId="{2C05390A-5B5D-4A57-9148-C8E70A055B01}">
      <dgm:prSet/>
      <dgm:spPr/>
      <dgm:t>
        <a:bodyPr/>
        <a:lstStyle/>
        <a:p>
          <a:endParaRPr lang="en-US"/>
        </a:p>
      </dgm:t>
    </dgm:pt>
    <dgm:pt modelId="{C08A161A-0159-4306-A444-5E2821657368}" type="sibTrans" cxnId="{2C05390A-5B5D-4A57-9148-C8E70A055B01}">
      <dgm:prSet/>
      <dgm:spPr/>
      <dgm:t>
        <a:bodyPr/>
        <a:lstStyle/>
        <a:p>
          <a:endParaRPr lang="en-US"/>
        </a:p>
      </dgm:t>
    </dgm:pt>
    <dgm:pt modelId="{E70BF15B-1A1D-4E1F-BE78-BAAC0DBA07DF}" type="pres">
      <dgm:prSet presAssocID="{BBFC6719-0C73-4FFF-A79A-CA9DED7D3134}" presName="root" presStyleCnt="0">
        <dgm:presLayoutVars>
          <dgm:dir/>
          <dgm:resizeHandles val="exact"/>
        </dgm:presLayoutVars>
      </dgm:prSet>
      <dgm:spPr/>
    </dgm:pt>
    <dgm:pt modelId="{293513BF-8A8C-42BB-AF5E-FF4610DDC110}" type="pres">
      <dgm:prSet presAssocID="{88D96E02-991B-4A34-9359-E8334040C2D9}" presName="compNode" presStyleCnt="0"/>
      <dgm:spPr/>
    </dgm:pt>
    <dgm:pt modelId="{39F52B3F-FC97-4D7B-AA27-6A34D238B368}" type="pres">
      <dgm:prSet presAssocID="{88D96E02-991B-4A34-9359-E8334040C2D9}" presName="bgRect" presStyleLbl="bgShp" presStyleIdx="0" presStyleCnt="3"/>
      <dgm:spPr/>
    </dgm:pt>
    <dgm:pt modelId="{473177D3-CD7C-4985-A12A-6C206300F505}" type="pres">
      <dgm:prSet presAssocID="{88D96E02-991B-4A34-9359-E8334040C2D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827F160B-8B19-4799-8E13-4CA3E6A596A2}" type="pres">
      <dgm:prSet presAssocID="{88D96E02-991B-4A34-9359-E8334040C2D9}" presName="spaceRect" presStyleCnt="0"/>
      <dgm:spPr/>
    </dgm:pt>
    <dgm:pt modelId="{9381E901-8E03-4F63-B1FC-30481F203279}" type="pres">
      <dgm:prSet presAssocID="{88D96E02-991B-4A34-9359-E8334040C2D9}" presName="parTx" presStyleLbl="revTx" presStyleIdx="0" presStyleCnt="3">
        <dgm:presLayoutVars>
          <dgm:chMax val="0"/>
          <dgm:chPref val="0"/>
        </dgm:presLayoutVars>
      </dgm:prSet>
      <dgm:spPr/>
    </dgm:pt>
    <dgm:pt modelId="{5B741A14-046B-4B73-B154-11FC631C0695}" type="pres">
      <dgm:prSet presAssocID="{DE4B4346-F07C-4946-89F3-8912880F39A9}" presName="sibTrans" presStyleCnt="0"/>
      <dgm:spPr/>
    </dgm:pt>
    <dgm:pt modelId="{80D735E0-A8CA-4361-9B08-C4BB4CF9B72C}" type="pres">
      <dgm:prSet presAssocID="{89384D1D-520E-4273-AC21-1998F2774313}" presName="compNode" presStyleCnt="0"/>
      <dgm:spPr/>
    </dgm:pt>
    <dgm:pt modelId="{3A487F1B-741D-483F-B30D-E1AC8E2F6686}" type="pres">
      <dgm:prSet presAssocID="{89384D1D-520E-4273-AC21-1998F2774313}" presName="bgRect" presStyleLbl="bgShp" presStyleIdx="1" presStyleCnt="3"/>
      <dgm:spPr/>
    </dgm:pt>
    <dgm:pt modelId="{2D55E1A4-F6CE-4A5D-B4CF-4FCF0094F808}" type="pres">
      <dgm:prSet presAssocID="{89384D1D-520E-4273-AC21-1998F277431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56F4768-7F55-48D0-BFD3-1EEF71B76C8F}" type="pres">
      <dgm:prSet presAssocID="{89384D1D-520E-4273-AC21-1998F2774313}" presName="spaceRect" presStyleCnt="0"/>
      <dgm:spPr/>
    </dgm:pt>
    <dgm:pt modelId="{F26AE802-7EE1-4672-B54A-4F7613EC0243}" type="pres">
      <dgm:prSet presAssocID="{89384D1D-520E-4273-AC21-1998F2774313}" presName="parTx" presStyleLbl="revTx" presStyleIdx="1" presStyleCnt="3">
        <dgm:presLayoutVars>
          <dgm:chMax val="0"/>
          <dgm:chPref val="0"/>
        </dgm:presLayoutVars>
      </dgm:prSet>
      <dgm:spPr/>
    </dgm:pt>
    <dgm:pt modelId="{4287A001-90C0-4FCB-BC13-7BD33F3BBDC7}" type="pres">
      <dgm:prSet presAssocID="{3CD827E2-DD42-4B15-A86F-73158CBA639A}" presName="sibTrans" presStyleCnt="0"/>
      <dgm:spPr/>
    </dgm:pt>
    <dgm:pt modelId="{859893F2-A04C-4BC1-AF8A-83A928F618CB}" type="pres">
      <dgm:prSet presAssocID="{E8D9F025-CAD8-49F8-8AD6-BDD83A7B3660}" presName="compNode" presStyleCnt="0"/>
      <dgm:spPr/>
    </dgm:pt>
    <dgm:pt modelId="{E4093B1F-42C7-496C-B60C-68168637E725}" type="pres">
      <dgm:prSet presAssocID="{E8D9F025-CAD8-49F8-8AD6-BDD83A7B3660}" presName="bgRect" presStyleLbl="bgShp" presStyleIdx="2" presStyleCnt="3"/>
      <dgm:spPr/>
    </dgm:pt>
    <dgm:pt modelId="{6EF0520E-C693-45C8-B990-B871D883A2A6}" type="pres">
      <dgm:prSet presAssocID="{E8D9F025-CAD8-49F8-8AD6-BDD83A7B366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rcular Flowchart"/>
        </a:ext>
      </dgm:extLst>
    </dgm:pt>
    <dgm:pt modelId="{CAB9E29C-D0A3-46A4-B22C-7674812051E6}" type="pres">
      <dgm:prSet presAssocID="{E8D9F025-CAD8-49F8-8AD6-BDD83A7B3660}" presName="spaceRect" presStyleCnt="0"/>
      <dgm:spPr/>
    </dgm:pt>
    <dgm:pt modelId="{FE90A5AD-9DBF-4ADD-9301-7F0043B554EB}" type="pres">
      <dgm:prSet presAssocID="{E8D9F025-CAD8-49F8-8AD6-BDD83A7B3660}" presName="parTx" presStyleLbl="revTx" presStyleIdx="2" presStyleCnt="3">
        <dgm:presLayoutVars>
          <dgm:chMax val="0"/>
          <dgm:chPref val="0"/>
        </dgm:presLayoutVars>
      </dgm:prSet>
      <dgm:spPr/>
    </dgm:pt>
  </dgm:ptLst>
  <dgm:cxnLst>
    <dgm:cxn modelId="{2C05390A-5B5D-4A57-9148-C8E70A055B01}" srcId="{BBFC6719-0C73-4FFF-A79A-CA9DED7D3134}" destId="{E8D9F025-CAD8-49F8-8AD6-BDD83A7B3660}" srcOrd="2" destOrd="0" parTransId="{3FA8E4BA-60E7-41C7-A024-2A2EF5020FEE}" sibTransId="{C08A161A-0159-4306-A444-5E2821657368}"/>
    <dgm:cxn modelId="{1162DE2E-1A9A-4537-9CF4-71819F4624DE}" srcId="{BBFC6719-0C73-4FFF-A79A-CA9DED7D3134}" destId="{89384D1D-520E-4273-AC21-1998F2774313}" srcOrd="1" destOrd="0" parTransId="{685EC0FE-79A4-42A3-9148-69EFBCE7EBA6}" sibTransId="{3CD827E2-DD42-4B15-A86F-73158CBA639A}"/>
    <dgm:cxn modelId="{E216234A-2815-4404-AD5E-F9CEA37C324C}" srcId="{BBFC6719-0C73-4FFF-A79A-CA9DED7D3134}" destId="{88D96E02-991B-4A34-9359-E8334040C2D9}" srcOrd="0" destOrd="0" parTransId="{3014BB4D-5C65-4DFA-AE42-478A3F3005D3}" sibTransId="{DE4B4346-F07C-4946-89F3-8912880F39A9}"/>
    <dgm:cxn modelId="{B426A6B2-00A8-490E-A3C1-A1F779C6A3AA}" type="presOf" srcId="{88D96E02-991B-4A34-9359-E8334040C2D9}" destId="{9381E901-8E03-4F63-B1FC-30481F203279}" srcOrd="0" destOrd="0" presId="urn:microsoft.com/office/officeart/2018/2/layout/IconVerticalSolidList"/>
    <dgm:cxn modelId="{A46874BA-3681-4104-B9C2-6AA1E654E25C}" type="presOf" srcId="{89384D1D-520E-4273-AC21-1998F2774313}" destId="{F26AE802-7EE1-4672-B54A-4F7613EC0243}" srcOrd="0" destOrd="0" presId="urn:microsoft.com/office/officeart/2018/2/layout/IconVerticalSolidList"/>
    <dgm:cxn modelId="{1D619ADC-B594-431B-B35F-3D949E620644}" type="presOf" srcId="{BBFC6719-0C73-4FFF-A79A-CA9DED7D3134}" destId="{E70BF15B-1A1D-4E1F-BE78-BAAC0DBA07DF}" srcOrd="0" destOrd="0" presId="urn:microsoft.com/office/officeart/2018/2/layout/IconVerticalSolidList"/>
    <dgm:cxn modelId="{5FB99BEC-B727-43CB-BE44-2C4DAB2B93DB}" type="presOf" srcId="{E8D9F025-CAD8-49F8-8AD6-BDD83A7B3660}" destId="{FE90A5AD-9DBF-4ADD-9301-7F0043B554EB}" srcOrd="0" destOrd="0" presId="urn:microsoft.com/office/officeart/2018/2/layout/IconVerticalSolidList"/>
    <dgm:cxn modelId="{89AA0388-0B9E-4BEB-8015-9144FB4322BE}" type="presParOf" srcId="{E70BF15B-1A1D-4E1F-BE78-BAAC0DBA07DF}" destId="{293513BF-8A8C-42BB-AF5E-FF4610DDC110}" srcOrd="0" destOrd="0" presId="urn:microsoft.com/office/officeart/2018/2/layout/IconVerticalSolidList"/>
    <dgm:cxn modelId="{8421E43E-F4BE-4773-99F1-E0F862B5288F}" type="presParOf" srcId="{293513BF-8A8C-42BB-AF5E-FF4610DDC110}" destId="{39F52B3F-FC97-4D7B-AA27-6A34D238B368}" srcOrd="0" destOrd="0" presId="urn:microsoft.com/office/officeart/2018/2/layout/IconVerticalSolidList"/>
    <dgm:cxn modelId="{1C0583E4-793F-4359-A1A3-8221E6DDB3FE}" type="presParOf" srcId="{293513BF-8A8C-42BB-AF5E-FF4610DDC110}" destId="{473177D3-CD7C-4985-A12A-6C206300F505}" srcOrd="1" destOrd="0" presId="urn:microsoft.com/office/officeart/2018/2/layout/IconVerticalSolidList"/>
    <dgm:cxn modelId="{9E4DD5CE-D2EB-424E-A7F5-06F69487B606}" type="presParOf" srcId="{293513BF-8A8C-42BB-AF5E-FF4610DDC110}" destId="{827F160B-8B19-4799-8E13-4CA3E6A596A2}" srcOrd="2" destOrd="0" presId="urn:microsoft.com/office/officeart/2018/2/layout/IconVerticalSolidList"/>
    <dgm:cxn modelId="{0133DA9B-F602-4661-8392-6834BDAD7ECE}" type="presParOf" srcId="{293513BF-8A8C-42BB-AF5E-FF4610DDC110}" destId="{9381E901-8E03-4F63-B1FC-30481F203279}" srcOrd="3" destOrd="0" presId="urn:microsoft.com/office/officeart/2018/2/layout/IconVerticalSolidList"/>
    <dgm:cxn modelId="{B01FFADD-68DB-4150-9C11-4B9F8AE1F862}" type="presParOf" srcId="{E70BF15B-1A1D-4E1F-BE78-BAAC0DBA07DF}" destId="{5B741A14-046B-4B73-B154-11FC631C0695}" srcOrd="1" destOrd="0" presId="urn:microsoft.com/office/officeart/2018/2/layout/IconVerticalSolidList"/>
    <dgm:cxn modelId="{6EBEE193-93F5-4617-8CDD-56EFA104A87F}" type="presParOf" srcId="{E70BF15B-1A1D-4E1F-BE78-BAAC0DBA07DF}" destId="{80D735E0-A8CA-4361-9B08-C4BB4CF9B72C}" srcOrd="2" destOrd="0" presId="urn:microsoft.com/office/officeart/2018/2/layout/IconVerticalSolidList"/>
    <dgm:cxn modelId="{D79E35E3-9BF6-4703-9E6B-76FB117DFACF}" type="presParOf" srcId="{80D735E0-A8CA-4361-9B08-C4BB4CF9B72C}" destId="{3A487F1B-741D-483F-B30D-E1AC8E2F6686}" srcOrd="0" destOrd="0" presId="urn:microsoft.com/office/officeart/2018/2/layout/IconVerticalSolidList"/>
    <dgm:cxn modelId="{65E35116-F20D-4DEE-AF09-92D216DD3580}" type="presParOf" srcId="{80D735E0-A8CA-4361-9B08-C4BB4CF9B72C}" destId="{2D55E1A4-F6CE-4A5D-B4CF-4FCF0094F808}" srcOrd="1" destOrd="0" presId="urn:microsoft.com/office/officeart/2018/2/layout/IconVerticalSolidList"/>
    <dgm:cxn modelId="{DB191A5B-ED7C-4D68-B1CA-D825B72E5AD7}" type="presParOf" srcId="{80D735E0-A8CA-4361-9B08-C4BB4CF9B72C}" destId="{C56F4768-7F55-48D0-BFD3-1EEF71B76C8F}" srcOrd="2" destOrd="0" presId="urn:microsoft.com/office/officeart/2018/2/layout/IconVerticalSolidList"/>
    <dgm:cxn modelId="{F56DCE26-47DB-4167-8A5D-A9F70C8823EC}" type="presParOf" srcId="{80D735E0-A8CA-4361-9B08-C4BB4CF9B72C}" destId="{F26AE802-7EE1-4672-B54A-4F7613EC0243}" srcOrd="3" destOrd="0" presId="urn:microsoft.com/office/officeart/2018/2/layout/IconVerticalSolidList"/>
    <dgm:cxn modelId="{CCAB04F8-7913-4D6F-AFF1-A23AA31CEDFB}" type="presParOf" srcId="{E70BF15B-1A1D-4E1F-BE78-BAAC0DBA07DF}" destId="{4287A001-90C0-4FCB-BC13-7BD33F3BBDC7}" srcOrd="3" destOrd="0" presId="urn:microsoft.com/office/officeart/2018/2/layout/IconVerticalSolidList"/>
    <dgm:cxn modelId="{AB461A71-F593-4DDC-92C9-4B2122965031}" type="presParOf" srcId="{E70BF15B-1A1D-4E1F-BE78-BAAC0DBA07DF}" destId="{859893F2-A04C-4BC1-AF8A-83A928F618CB}" srcOrd="4" destOrd="0" presId="urn:microsoft.com/office/officeart/2018/2/layout/IconVerticalSolidList"/>
    <dgm:cxn modelId="{B0FF7186-6BD5-4031-B1B3-930103517EFE}" type="presParOf" srcId="{859893F2-A04C-4BC1-AF8A-83A928F618CB}" destId="{E4093B1F-42C7-496C-B60C-68168637E725}" srcOrd="0" destOrd="0" presId="urn:microsoft.com/office/officeart/2018/2/layout/IconVerticalSolidList"/>
    <dgm:cxn modelId="{997C8762-E4B4-437C-B7B4-A6135E4619CF}" type="presParOf" srcId="{859893F2-A04C-4BC1-AF8A-83A928F618CB}" destId="{6EF0520E-C693-45C8-B990-B871D883A2A6}" srcOrd="1" destOrd="0" presId="urn:microsoft.com/office/officeart/2018/2/layout/IconVerticalSolidList"/>
    <dgm:cxn modelId="{9A79763A-3786-4492-87E3-469EA51DBB6E}" type="presParOf" srcId="{859893F2-A04C-4BC1-AF8A-83A928F618CB}" destId="{CAB9E29C-D0A3-46A4-B22C-7674812051E6}" srcOrd="2" destOrd="0" presId="urn:microsoft.com/office/officeart/2018/2/layout/IconVerticalSolidList"/>
    <dgm:cxn modelId="{AE320971-4B7F-46A1-946D-C1E9A7DF487A}" type="presParOf" srcId="{859893F2-A04C-4BC1-AF8A-83A928F618CB}" destId="{FE90A5AD-9DBF-4ADD-9301-7F0043B554E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D93B10-DB1F-4042-8DF4-36560AE7684D}">
      <dsp:nvSpPr>
        <dsp:cNvPr id="0" name=""/>
        <dsp:cNvSpPr/>
      </dsp:nvSpPr>
      <dsp:spPr>
        <a:xfrm>
          <a:off x="975829" y="535463"/>
          <a:ext cx="1458957" cy="14589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3938DB-63E7-4BB4-B1BF-871E414DF0F8}">
      <dsp:nvSpPr>
        <dsp:cNvPr id="0" name=""/>
        <dsp:cNvSpPr/>
      </dsp:nvSpPr>
      <dsp:spPr>
        <a:xfrm>
          <a:off x="84244" y="2379022"/>
          <a:ext cx="324212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Required Rooms = Total Patient-Days / 10</a:t>
          </a:r>
        </a:p>
      </dsp:txBody>
      <dsp:txXfrm>
        <a:off x="84244" y="2379022"/>
        <a:ext cx="3242127" cy="720000"/>
      </dsp:txXfrm>
    </dsp:sp>
    <dsp:sp modelId="{C950B31E-9440-4B22-B5CE-FF58E1078F11}">
      <dsp:nvSpPr>
        <dsp:cNvPr id="0" name=""/>
        <dsp:cNvSpPr/>
      </dsp:nvSpPr>
      <dsp:spPr>
        <a:xfrm>
          <a:off x="4785328" y="535463"/>
          <a:ext cx="1458957" cy="14589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FD3C1F-51BC-423F-877E-1746CEB3FC9B}">
      <dsp:nvSpPr>
        <dsp:cNvPr id="0" name=""/>
        <dsp:cNvSpPr/>
      </dsp:nvSpPr>
      <dsp:spPr>
        <a:xfrm>
          <a:off x="3893743" y="2379022"/>
          <a:ext cx="324212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Required Nurses = Total Patient-Days / 5</a:t>
          </a:r>
        </a:p>
      </dsp:txBody>
      <dsp:txXfrm>
        <a:off x="3893743" y="2379022"/>
        <a:ext cx="3242127" cy="720000"/>
      </dsp:txXfrm>
    </dsp:sp>
    <dsp:sp modelId="{509CE0BB-31F9-4FEE-B946-9CF3F0A4EB57}">
      <dsp:nvSpPr>
        <dsp:cNvPr id="0" name=""/>
        <dsp:cNvSpPr/>
      </dsp:nvSpPr>
      <dsp:spPr>
        <a:xfrm>
          <a:off x="8594828" y="535463"/>
          <a:ext cx="1458957" cy="14589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4E2517-CBF5-465F-995D-09AECA61694A}">
      <dsp:nvSpPr>
        <dsp:cNvPr id="0" name=""/>
        <dsp:cNvSpPr/>
      </dsp:nvSpPr>
      <dsp:spPr>
        <a:xfrm>
          <a:off x="7703243" y="2379022"/>
          <a:ext cx="324212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a:t>Required Doctors = Total Patient-Days / 20</a:t>
          </a:r>
        </a:p>
      </dsp:txBody>
      <dsp:txXfrm>
        <a:off x="7703243" y="2379022"/>
        <a:ext cx="3242127"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F52B3F-FC97-4D7B-AA27-6A34D238B368}">
      <dsp:nvSpPr>
        <dsp:cNvPr id="0" name=""/>
        <dsp:cNvSpPr/>
      </dsp:nvSpPr>
      <dsp:spPr>
        <a:xfrm>
          <a:off x="0" y="465"/>
          <a:ext cx="11029950" cy="10895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3177D3-CD7C-4985-A12A-6C206300F505}">
      <dsp:nvSpPr>
        <dsp:cNvPr id="0" name=""/>
        <dsp:cNvSpPr/>
      </dsp:nvSpPr>
      <dsp:spPr>
        <a:xfrm>
          <a:off x="329582" y="245609"/>
          <a:ext cx="599240" cy="5992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381E901-8E03-4F63-B1FC-30481F203279}">
      <dsp:nvSpPr>
        <dsp:cNvPr id="0" name=""/>
        <dsp:cNvSpPr/>
      </dsp:nvSpPr>
      <dsp:spPr>
        <a:xfrm>
          <a:off x="1258405" y="465"/>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1111250">
            <a:lnSpc>
              <a:spcPct val="90000"/>
            </a:lnSpc>
            <a:spcBef>
              <a:spcPct val="0"/>
            </a:spcBef>
            <a:spcAft>
              <a:spcPct val="35000"/>
            </a:spcAft>
            <a:buNone/>
          </a:pPr>
          <a:r>
            <a:rPr lang="en-US" sz="2500" kern="1200"/>
            <a:t>Critical Departments: The Surgery department dominates in predicted stays, nurses, and doctors required.</a:t>
          </a:r>
        </a:p>
      </dsp:txBody>
      <dsp:txXfrm>
        <a:off x="1258405" y="465"/>
        <a:ext cx="9771544" cy="1089528"/>
      </dsp:txXfrm>
    </dsp:sp>
    <dsp:sp modelId="{3A487F1B-741D-483F-B30D-E1AC8E2F6686}">
      <dsp:nvSpPr>
        <dsp:cNvPr id="0" name=""/>
        <dsp:cNvSpPr/>
      </dsp:nvSpPr>
      <dsp:spPr>
        <a:xfrm>
          <a:off x="0" y="1362376"/>
          <a:ext cx="11029950" cy="10895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55E1A4-F6CE-4A5D-B4CF-4FCF0094F808}">
      <dsp:nvSpPr>
        <dsp:cNvPr id="0" name=""/>
        <dsp:cNvSpPr/>
      </dsp:nvSpPr>
      <dsp:spPr>
        <a:xfrm>
          <a:off x="329582" y="1607520"/>
          <a:ext cx="599240" cy="5992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26AE802-7EE1-4672-B54A-4F7613EC0243}">
      <dsp:nvSpPr>
        <dsp:cNvPr id="0" name=""/>
        <dsp:cNvSpPr/>
      </dsp:nvSpPr>
      <dsp:spPr>
        <a:xfrm>
          <a:off x="1258405" y="1362376"/>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1111250">
            <a:lnSpc>
              <a:spcPct val="90000"/>
            </a:lnSpc>
            <a:spcBef>
              <a:spcPct val="0"/>
            </a:spcBef>
            <a:spcAft>
              <a:spcPct val="35000"/>
            </a:spcAft>
            <a:buNone/>
          </a:pPr>
          <a:r>
            <a:rPr lang="en-US" sz="2500" kern="1200"/>
            <a:t>Resource Gaps: Significant mismatches between required and allocated rooms highlight urgent capacity-building needs.</a:t>
          </a:r>
        </a:p>
      </dsp:txBody>
      <dsp:txXfrm>
        <a:off x="1258405" y="1362376"/>
        <a:ext cx="9771544" cy="1089528"/>
      </dsp:txXfrm>
    </dsp:sp>
    <dsp:sp modelId="{E4093B1F-42C7-496C-B60C-68168637E725}">
      <dsp:nvSpPr>
        <dsp:cNvPr id="0" name=""/>
        <dsp:cNvSpPr/>
      </dsp:nvSpPr>
      <dsp:spPr>
        <a:xfrm>
          <a:off x="0" y="2724286"/>
          <a:ext cx="11029950" cy="10895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F0520E-C693-45C8-B990-B871D883A2A6}">
      <dsp:nvSpPr>
        <dsp:cNvPr id="0" name=""/>
        <dsp:cNvSpPr/>
      </dsp:nvSpPr>
      <dsp:spPr>
        <a:xfrm>
          <a:off x="329582" y="2969430"/>
          <a:ext cx="599240" cy="5992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E90A5AD-9DBF-4ADD-9301-7F0043B554EB}">
      <dsp:nvSpPr>
        <dsp:cNvPr id="0" name=""/>
        <dsp:cNvSpPr/>
      </dsp:nvSpPr>
      <dsp:spPr>
        <a:xfrm>
          <a:off x="1258405" y="2724286"/>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1111250">
            <a:lnSpc>
              <a:spcPct val="90000"/>
            </a:lnSpc>
            <a:spcBef>
              <a:spcPct val="0"/>
            </a:spcBef>
            <a:spcAft>
              <a:spcPct val="35000"/>
            </a:spcAft>
            <a:buNone/>
          </a:pPr>
          <a:r>
            <a:rPr lang="en-US" sz="2500" kern="1200"/>
            <a:t>Actionable Solutions: Proactive scheduling, flexible resource planning, and staff optimization are critical to addressing resource shortages.</a:t>
          </a:r>
        </a:p>
      </dsp:txBody>
      <dsp:txXfrm>
        <a:off x="1258405" y="2724286"/>
        <a:ext cx="9771544" cy="108952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12/15/2024</a:t>
            </a:fld>
            <a:endParaRPr lang="en-US" dirty="0"/>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dirty="0"/>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12/15/2024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dirty="0"/>
          </a:p>
        </p:txBody>
      </p:sp>
    </p:spTree>
    <p:extLst>
      <p:ext uri="{BB962C8B-B14F-4D97-AF65-F5344CB8AC3E}">
        <p14:creationId xmlns:p14="http://schemas.microsoft.com/office/powerpoint/2010/main" val="1983523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10</a:t>
            </a:fld>
            <a:endParaRPr lang="en-US" dirty="0"/>
          </a:p>
        </p:txBody>
      </p:sp>
    </p:spTree>
    <p:extLst>
      <p:ext uri="{BB962C8B-B14F-4D97-AF65-F5344CB8AC3E}">
        <p14:creationId xmlns:p14="http://schemas.microsoft.com/office/powerpoint/2010/main" val="1174803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11</a:t>
            </a:fld>
            <a:endParaRPr lang="en-US" dirty="0"/>
          </a:p>
        </p:txBody>
      </p:sp>
    </p:spTree>
    <p:extLst>
      <p:ext uri="{BB962C8B-B14F-4D97-AF65-F5344CB8AC3E}">
        <p14:creationId xmlns:p14="http://schemas.microsoft.com/office/powerpoint/2010/main" val="3509670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12</a:t>
            </a:fld>
            <a:endParaRPr lang="en-US" dirty="0"/>
          </a:p>
        </p:txBody>
      </p:sp>
    </p:spTree>
    <p:extLst>
      <p:ext uri="{BB962C8B-B14F-4D97-AF65-F5344CB8AC3E}">
        <p14:creationId xmlns:p14="http://schemas.microsoft.com/office/powerpoint/2010/main" val="3734319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CEC12-1D06-8FAA-7BF1-DFA43929EE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13AEF1-DE94-78B8-B169-63A186B4F8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77F545-8ECC-0EFC-703A-2D61D7727C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DF8273-6ABD-BA13-A741-E7B629EDC5F6}"/>
              </a:ext>
            </a:extLst>
          </p:cNvPr>
          <p:cNvSpPr>
            <a:spLocks noGrp="1"/>
          </p:cNvSpPr>
          <p:nvPr>
            <p:ph type="sldNum" sz="quarter" idx="5"/>
          </p:nvPr>
        </p:nvSpPr>
        <p:spPr/>
        <p:txBody>
          <a:bodyPr/>
          <a:lstStyle/>
          <a:p>
            <a:fld id="{B63359F2-43EF-4812-9DC0-98C0B1A40681}" type="slidenum">
              <a:rPr lang="en-US" smtClean="0"/>
              <a:t>13</a:t>
            </a:fld>
            <a:endParaRPr lang="en-US" dirty="0"/>
          </a:p>
        </p:txBody>
      </p:sp>
    </p:spTree>
    <p:extLst>
      <p:ext uri="{BB962C8B-B14F-4D97-AF65-F5344CB8AC3E}">
        <p14:creationId xmlns:p14="http://schemas.microsoft.com/office/powerpoint/2010/main" val="1287348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20</a:t>
            </a:fld>
            <a:endParaRPr lang="en-US" dirty="0"/>
          </a:p>
        </p:txBody>
      </p:sp>
    </p:spTree>
    <p:extLst>
      <p:ext uri="{BB962C8B-B14F-4D97-AF65-F5344CB8AC3E}">
        <p14:creationId xmlns:p14="http://schemas.microsoft.com/office/powerpoint/2010/main" val="119346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a:t>
            </a:fld>
            <a:endParaRPr lang="en-US" dirty="0"/>
          </a:p>
        </p:txBody>
      </p:sp>
    </p:spTree>
    <p:extLst>
      <p:ext uri="{BB962C8B-B14F-4D97-AF65-F5344CB8AC3E}">
        <p14:creationId xmlns:p14="http://schemas.microsoft.com/office/powerpoint/2010/main" val="972850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3</a:t>
            </a:fld>
            <a:endParaRPr lang="en-US" dirty="0"/>
          </a:p>
        </p:txBody>
      </p:sp>
    </p:spTree>
    <p:extLst>
      <p:ext uri="{BB962C8B-B14F-4D97-AF65-F5344CB8AC3E}">
        <p14:creationId xmlns:p14="http://schemas.microsoft.com/office/powerpoint/2010/main" val="394657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4</a:t>
            </a:fld>
            <a:endParaRPr lang="en-US" dirty="0"/>
          </a:p>
        </p:txBody>
      </p:sp>
    </p:spTree>
    <p:extLst>
      <p:ext uri="{BB962C8B-B14F-4D97-AF65-F5344CB8AC3E}">
        <p14:creationId xmlns:p14="http://schemas.microsoft.com/office/powerpoint/2010/main" val="103979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5</a:t>
            </a:fld>
            <a:endParaRPr lang="en-US" dirty="0"/>
          </a:p>
        </p:txBody>
      </p:sp>
    </p:spTree>
    <p:extLst>
      <p:ext uri="{BB962C8B-B14F-4D97-AF65-F5344CB8AC3E}">
        <p14:creationId xmlns:p14="http://schemas.microsoft.com/office/powerpoint/2010/main" val="1657027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6</a:t>
            </a:fld>
            <a:endParaRPr lang="en-US" dirty="0"/>
          </a:p>
        </p:txBody>
      </p:sp>
    </p:spTree>
    <p:extLst>
      <p:ext uri="{BB962C8B-B14F-4D97-AF65-F5344CB8AC3E}">
        <p14:creationId xmlns:p14="http://schemas.microsoft.com/office/powerpoint/2010/main" val="990704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7</a:t>
            </a:fld>
            <a:endParaRPr lang="en-US" dirty="0"/>
          </a:p>
        </p:txBody>
      </p:sp>
    </p:spTree>
    <p:extLst>
      <p:ext uri="{BB962C8B-B14F-4D97-AF65-F5344CB8AC3E}">
        <p14:creationId xmlns:p14="http://schemas.microsoft.com/office/powerpoint/2010/main" val="3690289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8</a:t>
            </a:fld>
            <a:endParaRPr lang="en-US" dirty="0"/>
          </a:p>
        </p:txBody>
      </p:sp>
    </p:spTree>
    <p:extLst>
      <p:ext uri="{BB962C8B-B14F-4D97-AF65-F5344CB8AC3E}">
        <p14:creationId xmlns:p14="http://schemas.microsoft.com/office/powerpoint/2010/main" val="2047023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9</a:t>
            </a:fld>
            <a:endParaRPr lang="en-US" dirty="0"/>
          </a:p>
        </p:txBody>
      </p:sp>
    </p:spTree>
    <p:extLst>
      <p:ext uri="{BB962C8B-B14F-4D97-AF65-F5344CB8AC3E}">
        <p14:creationId xmlns:p14="http://schemas.microsoft.com/office/powerpoint/2010/main" val="1806707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66615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87330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3988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hasCustomPrompt="1"/>
          </p:nvPr>
        </p:nvSpPr>
        <p:spPr>
          <a:xfrm>
            <a:off x="457200" y="1070901"/>
            <a:ext cx="11265407" cy="1499616"/>
          </a:xfrm>
        </p:spPr>
        <p:txBody>
          <a:bodyPr>
            <a:noAutofit/>
          </a:bodyPr>
          <a:lstStyle>
            <a:lvl1pPr>
              <a:defRPr/>
            </a:lvl1pPr>
          </a:lstStyle>
          <a:p>
            <a:r>
              <a:rPr lang="en-US" dirty="0"/>
              <a:t>Click to add title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5" y="3103684"/>
            <a:ext cx="11274551" cy="3287971"/>
          </a:xfrm>
          <a:solidFill>
            <a:schemeClr val="accent2"/>
          </a:solidFill>
        </p:spPr>
        <p:txBody>
          <a:bodyPr anchor="t" anchorCtr="0">
            <a:normAutofit/>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2228195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r>
              <a:rPr lang="en-US"/>
              <a:t>Click to edit Master title style</a:t>
            </a:r>
            <a:endParaRPr lang="en-US" dirty="0"/>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dirty="0"/>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3417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hasCustomPrompt="1"/>
          </p:nvPr>
        </p:nvSpPr>
        <p:spPr>
          <a:xfrm>
            <a:off x="449580" y="4423702"/>
            <a:ext cx="11292839" cy="1550378"/>
          </a:xfrm>
        </p:spPr>
        <p:txBody>
          <a:bodyPr>
            <a:noAutofit/>
          </a:bodyPr>
          <a:lstStyle>
            <a:lvl1pPr algn="ctr">
              <a:defRPr/>
            </a:lvl1pPr>
          </a:lstStyle>
          <a:p>
            <a:r>
              <a:rPr lang="en-US" dirty="0"/>
              <a:t>Click to add title</a:t>
            </a:r>
          </a:p>
        </p:txBody>
      </p:sp>
      <p:sp>
        <p:nvSpPr>
          <p:cNvPr id="3" name="Picture Placeholder 2">
            <a:extLst>
              <a:ext uri="{FF2B5EF4-FFF2-40B4-BE49-F238E27FC236}">
                <a16:creationId xmlns:a16="http://schemas.microsoft.com/office/drawing/2014/main" id="{D528BC27-38F1-47F3-EC35-7DD8B88A7533}"/>
              </a:ext>
            </a:extLst>
          </p:cNvPr>
          <p:cNvSpPr>
            <a:spLocks noGrp="1"/>
          </p:cNvSpPr>
          <p:nvPr>
            <p:ph type="pic" sz="quarter" idx="13" hasCustomPrompt="1"/>
          </p:nvPr>
        </p:nvSpPr>
        <p:spPr>
          <a:xfrm>
            <a:off x="449580" y="705104"/>
            <a:ext cx="11292840" cy="3643376"/>
          </a:xfrm>
          <a:custGeom>
            <a:avLst/>
            <a:gdLst>
              <a:gd name="connsiteX0" fmla="*/ 7593576 w 11292840"/>
              <a:gd name="connsiteY0" fmla="*/ 0 h 3643376"/>
              <a:gd name="connsiteX1" fmla="*/ 11292840 w 11292840"/>
              <a:gd name="connsiteY1" fmla="*/ 0 h 3643376"/>
              <a:gd name="connsiteX2" fmla="*/ 11292840 w 11292840"/>
              <a:gd name="connsiteY2" fmla="*/ 3643376 h 3643376"/>
              <a:gd name="connsiteX3" fmla="*/ 7593576 w 11292840"/>
              <a:gd name="connsiteY3" fmla="*/ 3643376 h 3643376"/>
              <a:gd name="connsiteX4" fmla="*/ 0 w 11292840"/>
              <a:gd name="connsiteY4" fmla="*/ 0 h 3643376"/>
              <a:gd name="connsiteX5" fmla="*/ 7489667 w 11292840"/>
              <a:gd name="connsiteY5" fmla="*/ 0 h 3643376"/>
              <a:gd name="connsiteX6" fmla="*/ 7489667 w 11292840"/>
              <a:gd name="connsiteY6" fmla="*/ 3643376 h 3643376"/>
              <a:gd name="connsiteX7" fmla="*/ 0 w 11292840"/>
              <a:gd name="connsiteY7" fmla="*/ 3643376 h 364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2840" h="3643376">
                <a:moveTo>
                  <a:pt x="7593576" y="0"/>
                </a:moveTo>
                <a:lnTo>
                  <a:pt x="11292840" y="0"/>
                </a:lnTo>
                <a:lnTo>
                  <a:pt x="11292840" y="3643376"/>
                </a:lnTo>
                <a:lnTo>
                  <a:pt x="7593576" y="3643376"/>
                </a:lnTo>
                <a:close/>
                <a:moveTo>
                  <a:pt x="0" y="0"/>
                </a:moveTo>
                <a:lnTo>
                  <a:pt x="7489667" y="0"/>
                </a:lnTo>
                <a:lnTo>
                  <a:pt x="7489667" y="3643376"/>
                </a:lnTo>
                <a:lnTo>
                  <a:pt x="0" y="3643376"/>
                </a:lnTo>
                <a:close/>
              </a:path>
            </a:pathLst>
          </a:custGeom>
          <a:solidFill>
            <a:schemeClr val="accent2"/>
          </a:solidFill>
        </p:spPr>
        <p:txBody>
          <a:bodyPr wrap="square" anchor="t">
            <a:noAutofit/>
          </a:bodyPr>
          <a:lstStyle>
            <a:lvl1pPr marL="0" indent="0" algn="ctr">
              <a:buNone/>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dirty="0"/>
              <a:t>Click to add picture</a:t>
            </a:r>
          </a:p>
          <a:p>
            <a:endParaRPr lang="en-US" dirty="0"/>
          </a:p>
        </p:txBody>
      </p:sp>
    </p:spTree>
    <p:extLst>
      <p:ext uri="{BB962C8B-B14F-4D97-AF65-F5344CB8AC3E}">
        <p14:creationId xmlns:p14="http://schemas.microsoft.com/office/powerpoint/2010/main" val="6253343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436882" y="629920"/>
            <a:ext cx="3606800" cy="2809240"/>
          </a:xfrm>
        </p:spPr>
        <p:txBody>
          <a:bodyPr anchor="b">
            <a:noAutofit/>
          </a:bodyPr>
          <a:lstStyle>
            <a:lvl1pPr algn="l">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436881" y="3698240"/>
            <a:ext cx="3606800" cy="2271076"/>
          </a:xfrm>
        </p:spPr>
        <p:txBody>
          <a:bodyPr anchor="t">
            <a:no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702608" y="6423914"/>
            <a:ext cx="1052510" cy="365125"/>
          </a:xfrm>
        </p:spPr>
        <p:txBody>
          <a:bodyPr/>
          <a:lstStyle/>
          <a:p>
            <a:fld id="{CBD12358-51D2-46B3-9BDE-DF29528B9454}" type="slidenum">
              <a:rPr lang="en-US" smtClean="0"/>
              <a:t>‹#›</a:t>
            </a:fld>
            <a:endParaRPr lang="en-US" dirty="0"/>
          </a:p>
        </p:txBody>
      </p:sp>
      <p:sp>
        <p:nvSpPr>
          <p:cNvPr id="9" name="Picture Placeholder 8">
            <a:extLst>
              <a:ext uri="{FF2B5EF4-FFF2-40B4-BE49-F238E27FC236}">
                <a16:creationId xmlns:a16="http://schemas.microsoft.com/office/drawing/2014/main" id="{454FD2A1-D363-7C44-2A72-54E8B397D31A}"/>
              </a:ext>
            </a:extLst>
          </p:cNvPr>
          <p:cNvSpPr>
            <a:spLocks noGrp="1"/>
          </p:cNvSpPr>
          <p:nvPr>
            <p:ph type="pic" sz="quarter" idx="13"/>
          </p:nvPr>
        </p:nvSpPr>
        <p:spPr>
          <a:xfrm>
            <a:off x="4236720" y="650240"/>
            <a:ext cx="7518398" cy="5713918"/>
          </a:xfrm>
          <a:custGeom>
            <a:avLst/>
            <a:gdLst>
              <a:gd name="connsiteX0" fmla="*/ 3806436 w 7518398"/>
              <a:gd name="connsiteY0" fmla="*/ 4479475 h 5713918"/>
              <a:gd name="connsiteX1" fmla="*/ 7518398 w 7518398"/>
              <a:gd name="connsiteY1" fmla="*/ 4479475 h 5713918"/>
              <a:gd name="connsiteX2" fmla="*/ 7518398 w 7518398"/>
              <a:gd name="connsiteY2" fmla="*/ 5713918 h 5713918"/>
              <a:gd name="connsiteX3" fmla="*/ 3806436 w 7518398"/>
              <a:gd name="connsiteY3" fmla="*/ 5713918 h 5713918"/>
              <a:gd name="connsiteX4" fmla="*/ 0 w 7518398"/>
              <a:gd name="connsiteY4" fmla="*/ 4479475 h 5713918"/>
              <a:gd name="connsiteX5" fmla="*/ 3702527 w 7518398"/>
              <a:gd name="connsiteY5" fmla="*/ 4479475 h 5713918"/>
              <a:gd name="connsiteX6" fmla="*/ 3702527 w 7518398"/>
              <a:gd name="connsiteY6" fmla="*/ 5713918 h 5713918"/>
              <a:gd name="connsiteX7" fmla="*/ 0 w 7518398"/>
              <a:gd name="connsiteY7" fmla="*/ 5713918 h 5713918"/>
              <a:gd name="connsiteX8" fmla="*/ 3806436 w 7518398"/>
              <a:gd name="connsiteY8" fmla="*/ 0 h 5713918"/>
              <a:gd name="connsiteX9" fmla="*/ 7518398 w 7518398"/>
              <a:gd name="connsiteY9" fmla="*/ 0 h 5713918"/>
              <a:gd name="connsiteX10" fmla="*/ 7518398 w 7518398"/>
              <a:gd name="connsiteY10" fmla="*/ 4379183 h 5713918"/>
              <a:gd name="connsiteX11" fmla="*/ 3806436 w 7518398"/>
              <a:gd name="connsiteY11" fmla="*/ 4379183 h 5713918"/>
              <a:gd name="connsiteX12" fmla="*/ 0 w 7518398"/>
              <a:gd name="connsiteY12" fmla="*/ 0 h 5713918"/>
              <a:gd name="connsiteX13" fmla="*/ 3702527 w 7518398"/>
              <a:gd name="connsiteY13" fmla="*/ 0 h 5713918"/>
              <a:gd name="connsiteX14" fmla="*/ 3702527 w 7518398"/>
              <a:gd name="connsiteY14" fmla="*/ 4379183 h 5713918"/>
              <a:gd name="connsiteX15" fmla="*/ 0 w 7518398"/>
              <a:gd name="connsiteY15" fmla="*/ 4379183 h 571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18398" h="5713918">
                <a:moveTo>
                  <a:pt x="3806436" y="4479475"/>
                </a:moveTo>
                <a:lnTo>
                  <a:pt x="7518398" y="4479475"/>
                </a:lnTo>
                <a:lnTo>
                  <a:pt x="7518398" y="5713918"/>
                </a:lnTo>
                <a:lnTo>
                  <a:pt x="3806436" y="5713918"/>
                </a:lnTo>
                <a:close/>
                <a:moveTo>
                  <a:pt x="0" y="4479475"/>
                </a:moveTo>
                <a:lnTo>
                  <a:pt x="3702527" y="4479475"/>
                </a:lnTo>
                <a:lnTo>
                  <a:pt x="3702527" y="5713918"/>
                </a:lnTo>
                <a:lnTo>
                  <a:pt x="0" y="5713918"/>
                </a:lnTo>
                <a:close/>
                <a:moveTo>
                  <a:pt x="3806436" y="0"/>
                </a:moveTo>
                <a:lnTo>
                  <a:pt x="7518398" y="0"/>
                </a:lnTo>
                <a:lnTo>
                  <a:pt x="7518398" y="4379183"/>
                </a:lnTo>
                <a:lnTo>
                  <a:pt x="3806436" y="4379183"/>
                </a:lnTo>
                <a:close/>
                <a:moveTo>
                  <a:pt x="0" y="0"/>
                </a:moveTo>
                <a:lnTo>
                  <a:pt x="3702527" y="0"/>
                </a:lnTo>
                <a:lnTo>
                  <a:pt x="3702527" y="4379183"/>
                </a:lnTo>
                <a:lnTo>
                  <a:pt x="0" y="4379183"/>
                </a:lnTo>
                <a:close/>
              </a:path>
            </a:pathLst>
          </a:custGeom>
          <a:solidFill>
            <a:schemeClr val="accent2"/>
          </a:solidFill>
        </p:spPr>
        <p:txBody>
          <a:bodyPr wrap="square" anchor="t">
            <a:noAutofit/>
          </a:bodyPr>
          <a:lstStyle/>
          <a:p>
            <a:r>
              <a:rPr lang="en-US"/>
              <a:t>Click icon to add picture</a:t>
            </a:r>
            <a:endParaRPr lang="en-US" dirty="0"/>
          </a:p>
        </p:txBody>
      </p:sp>
    </p:spTree>
    <p:extLst>
      <p:ext uri="{BB962C8B-B14F-4D97-AF65-F5344CB8AC3E}">
        <p14:creationId xmlns:p14="http://schemas.microsoft.com/office/powerpoint/2010/main" val="3735779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ntroduction bottom">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hasCustomPrompt="1"/>
          </p:nvPr>
        </p:nvSpPr>
        <p:spPr>
          <a:xfrm>
            <a:off x="457200" y="2878091"/>
            <a:ext cx="3729789" cy="3440485"/>
          </a:xfrm>
        </p:spPr>
        <p:txBody>
          <a:bodyPr tIns="182880" bIns="182880" anchor="ctr" anchorCtr="0">
            <a:noAutofit/>
          </a:bodyPr>
          <a:lstStyle/>
          <a:p>
            <a:r>
              <a:rPr lang="en-US" dirty="0"/>
              <a:t>Click to add title</a:t>
            </a:r>
            <a:endParaRPr lang="en-US" dirty="0">
              <a:solidFill>
                <a:schemeClr val="tx2"/>
              </a:solidFill>
            </a:endParaRPr>
          </a:p>
        </p:txBody>
      </p:sp>
      <p:sp>
        <p:nvSpPr>
          <p:cNvPr id="3" name="Picture Placeholder 2">
            <a:extLst>
              <a:ext uri="{FF2B5EF4-FFF2-40B4-BE49-F238E27FC236}">
                <a16:creationId xmlns:a16="http://schemas.microsoft.com/office/drawing/2014/main" id="{130F1D2B-CBE7-6279-2158-7A9F3B5D5C61}"/>
              </a:ext>
            </a:extLst>
          </p:cNvPr>
          <p:cNvSpPr>
            <a:spLocks noGrp="1"/>
          </p:cNvSpPr>
          <p:nvPr>
            <p:ph type="pic" sz="quarter" idx="19" hasCustomPrompt="1"/>
          </p:nvPr>
        </p:nvSpPr>
        <p:spPr>
          <a:xfrm>
            <a:off x="457200" y="670560"/>
            <a:ext cx="11267440" cy="2139696"/>
          </a:xfrm>
          <a:custGeom>
            <a:avLst/>
            <a:gdLst>
              <a:gd name="connsiteX0" fmla="*/ 3783068 w 11267440"/>
              <a:gd name="connsiteY0" fmla="*/ 0 h 2139696"/>
              <a:gd name="connsiteX1" fmla="*/ 11267440 w 11267440"/>
              <a:gd name="connsiteY1" fmla="*/ 0 h 2139696"/>
              <a:gd name="connsiteX2" fmla="*/ 11267440 w 11267440"/>
              <a:gd name="connsiteY2" fmla="*/ 2139696 h 2139696"/>
              <a:gd name="connsiteX3" fmla="*/ 3783068 w 11267440"/>
              <a:gd name="connsiteY3" fmla="*/ 2139696 h 2139696"/>
              <a:gd name="connsiteX4" fmla="*/ 0 w 11267440"/>
              <a:gd name="connsiteY4" fmla="*/ 0 h 2139696"/>
              <a:gd name="connsiteX5" fmla="*/ 3677799 w 11267440"/>
              <a:gd name="connsiteY5" fmla="*/ 0 h 2139696"/>
              <a:gd name="connsiteX6" fmla="*/ 3677799 w 11267440"/>
              <a:gd name="connsiteY6" fmla="*/ 2139696 h 2139696"/>
              <a:gd name="connsiteX7" fmla="*/ 0 w 11267440"/>
              <a:gd name="connsiteY7" fmla="*/ 2139696 h 213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40" h="2139696">
                <a:moveTo>
                  <a:pt x="3783068" y="0"/>
                </a:moveTo>
                <a:lnTo>
                  <a:pt x="11267440" y="0"/>
                </a:lnTo>
                <a:lnTo>
                  <a:pt x="11267440" y="2139696"/>
                </a:lnTo>
                <a:lnTo>
                  <a:pt x="3783068" y="2139696"/>
                </a:lnTo>
                <a:close/>
                <a:moveTo>
                  <a:pt x="0" y="0"/>
                </a:moveTo>
                <a:lnTo>
                  <a:pt x="3677799" y="0"/>
                </a:lnTo>
                <a:lnTo>
                  <a:pt x="3677799" y="2139696"/>
                </a:lnTo>
                <a:lnTo>
                  <a:pt x="0" y="213969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7" name="Content Placeholder 5">
            <a:extLst>
              <a:ext uri="{FF2B5EF4-FFF2-40B4-BE49-F238E27FC236}">
                <a16:creationId xmlns:a16="http://schemas.microsoft.com/office/drawing/2014/main" id="{135EE74D-5A60-B83C-5C2D-7B6FEA778FCB}"/>
              </a:ext>
            </a:extLst>
          </p:cNvPr>
          <p:cNvSpPr>
            <a:spLocks noGrp="1"/>
          </p:cNvSpPr>
          <p:nvPr>
            <p:ph sz="quarter" idx="4" hasCustomPrompt="1"/>
          </p:nvPr>
        </p:nvSpPr>
        <p:spPr>
          <a:xfrm>
            <a:off x="4305827" y="2878091"/>
            <a:ext cx="7418813" cy="3440485"/>
          </a:xfrm>
        </p:spPr>
        <p:txBody>
          <a:bodyPr anchor="ctr" anchorCtr="0">
            <a:normAutofit/>
          </a:bodyPr>
          <a:lstStyle>
            <a:lvl1pPr marL="283464" indent="-283464">
              <a:buFont typeface="Arial" panose="020B0604020202020204" pitchFamily="34" charset="0"/>
              <a:buChar char="•"/>
              <a:defRPr/>
            </a:lvl1pPr>
            <a:lvl2pPr marL="283464" indent="-283464">
              <a:buFont typeface="Arial" panose="020B0604020202020204" pitchFamily="34" charset="0"/>
              <a:buChar char="•"/>
              <a:defRPr/>
            </a:lvl2pPr>
            <a:lvl3pPr marL="283464" indent="-283464">
              <a:buFont typeface="Arial" panose="020B0604020202020204" pitchFamily="34" charset="0"/>
              <a:buChar char="•"/>
              <a:defRPr/>
            </a:lvl3pPr>
            <a:lvl4pPr marL="283464" indent="-283464">
              <a:buFont typeface="Arial" panose="020B0604020202020204" pitchFamily="34" charset="0"/>
              <a:buChar char="•"/>
              <a:defRPr/>
            </a:lvl4pPr>
            <a:lvl5pPr marL="283464" indent="-283464">
              <a:buFont typeface="Arial" panose="020B0604020202020204" pitchFamily="34" charset="0"/>
              <a:buChar char="•"/>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9">
            <a:extLst>
              <a:ext uri="{FF2B5EF4-FFF2-40B4-BE49-F238E27FC236}">
                <a16:creationId xmlns:a16="http://schemas.microsoft.com/office/drawing/2014/main" id="{2BCF1FAD-0BAD-2574-3352-B152DF76C150}"/>
              </a:ext>
            </a:extLst>
          </p:cNvPr>
          <p:cNvSpPr>
            <a:spLocks noGrp="1"/>
          </p:cNvSpPr>
          <p:nvPr>
            <p:ph type="ftr" sz="quarter" idx="17"/>
          </p:nvPr>
        </p:nvSpPr>
        <p:spPr/>
        <p:txBody>
          <a:bodyPr/>
          <a:lstStyle/>
          <a:p>
            <a:endParaRPr lang="en-US" dirty="0"/>
          </a:p>
        </p:txBody>
      </p:sp>
      <p:sp>
        <p:nvSpPr>
          <p:cNvPr id="9" name="Date Placeholder 8">
            <a:extLst>
              <a:ext uri="{FF2B5EF4-FFF2-40B4-BE49-F238E27FC236}">
                <a16:creationId xmlns:a16="http://schemas.microsoft.com/office/drawing/2014/main" id="{EC328E41-645E-D257-FFF3-93344A8E4FA5}"/>
              </a:ext>
            </a:extLst>
          </p:cNvPr>
          <p:cNvSpPr>
            <a:spLocks noGrp="1"/>
          </p:cNvSpPr>
          <p:nvPr>
            <p:ph type="dt" sz="half" idx="16"/>
          </p:nvPr>
        </p:nvSpPr>
        <p:spPr/>
        <p:txBody>
          <a:bodyPr/>
          <a:lstStyle/>
          <a:p>
            <a:r>
              <a:rPr lang="en-US"/>
              <a:t>20XX</a:t>
            </a:r>
            <a:endParaRPr lang="en-US" dirty="0"/>
          </a:p>
        </p:txBody>
      </p:sp>
      <p:sp>
        <p:nvSpPr>
          <p:cNvPr id="14" name="Slide Number Placeholder 13">
            <a:extLst>
              <a:ext uri="{FF2B5EF4-FFF2-40B4-BE49-F238E27FC236}">
                <a16:creationId xmlns:a16="http://schemas.microsoft.com/office/drawing/2014/main" id="{DEF9E45A-6561-C074-14CE-B3B63476D221}"/>
              </a:ext>
            </a:extLst>
          </p:cNvPr>
          <p:cNvSpPr>
            <a:spLocks noGrp="1"/>
          </p:cNvSpPr>
          <p:nvPr>
            <p:ph type="sldNum" sz="quarter" idx="18"/>
          </p:nvPr>
        </p:nvSpPr>
        <p:spPr>
          <a:xfrm>
            <a:off x="10672130"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48583640"/>
      </p:ext>
    </p:extLst>
  </p:cSld>
  <p:clrMapOvr>
    <a:masterClrMapping/>
  </p:clrMapOvr>
  <p:extLst>
    <p:ext uri="{DCECCB84-F9BA-43D5-87BE-67443E8EF086}">
      <p15:sldGuideLst xmlns:p15="http://schemas.microsoft.com/office/powerpoint/2012/main">
        <p15:guide id="1" orient="horz">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524000" y="1143000"/>
            <a:ext cx="9144000" cy="2585720"/>
          </a:xfrm>
        </p:spPr>
        <p:txBody>
          <a:bodyPr anchor="b">
            <a:no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1524000" y="3799840"/>
            <a:ext cx="9144000" cy="2052320"/>
          </a:xfrm>
        </p:spPr>
        <p:txBody>
          <a:bodyPr anchor="t">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29685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dirty="0"/>
              <a:t>Click to add title</a:t>
            </a:r>
          </a:p>
        </p:txBody>
      </p:sp>
      <p:sp>
        <p:nvSpPr>
          <p:cNvPr id="9" name="Content Placeholder 3">
            <a:extLst>
              <a:ext uri="{FF2B5EF4-FFF2-40B4-BE49-F238E27FC236}">
                <a16:creationId xmlns:a16="http://schemas.microsoft.com/office/drawing/2014/main" id="{ECA520B1-DC84-A47D-1F5E-CCD567EB2D86}"/>
              </a:ext>
            </a:extLst>
          </p:cNvPr>
          <p:cNvSpPr>
            <a:spLocks noGrp="1"/>
          </p:cNvSpPr>
          <p:nvPr>
            <p:ph sz="half" idx="13" hasCustomPrompt="1"/>
          </p:nvPr>
        </p:nvSpPr>
        <p:spPr>
          <a:xfrm>
            <a:off x="457200" y="2187362"/>
            <a:ext cx="3657600" cy="3633047"/>
          </a:xfrm>
        </p:spPr>
        <p:txBody>
          <a:bodyPr anchor="t">
            <a:normAutofit/>
          </a:bodyPr>
          <a:lstStyle>
            <a:lvl1pPr marL="34290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282437" y="2187361"/>
            <a:ext cx="744220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9833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 subtitle +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6108219" y="741363"/>
            <a:ext cx="5626579" cy="1286219"/>
          </a:xfrm>
        </p:spPr>
        <p:txBody>
          <a:bodyPr anchor="b">
            <a:noAutofit/>
          </a:bodyPr>
          <a:lstStyle>
            <a:lvl1pPr algn="l">
              <a:defRPr sz="28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FCBE840D-FAED-31D9-AF31-112670D0FA2E}"/>
              </a:ext>
            </a:extLst>
          </p:cNvPr>
          <p:cNvSpPr>
            <a:spLocks noGrp="1"/>
          </p:cNvSpPr>
          <p:nvPr>
            <p:ph type="pic" sz="quarter" idx="13"/>
          </p:nvPr>
        </p:nvSpPr>
        <p:spPr>
          <a:xfrm>
            <a:off x="457200" y="761684"/>
            <a:ext cx="5171440" cy="5662230"/>
          </a:xfrm>
          <a:custGeom>
            <a:avLst/>
            <a:gdLst>
              <a:gd name="connsiteX0" fmla="*/ 0 w 5171440"/>
              <a:gd name="connsiteY0" fmla="*/ 5056400 h 5662230"/>
              <a:gd name="connsiteX1" fmla="*/ 3685975 w 5171440"/>
              <a:gd name="connsiteY1" fmla="*/ 5056400 h 5662230"/>
              <a:gd name="connsiteX2" fmla="*/ 3685975 w 5171440"/>
              <a:gd name="connsiteY2" fmla="*/ 5662230 h 5662230"/>
              <a:gd name="connsiteX3" fmla="*/ 0 w 5171440"/>
              <a:gd name="connsiteY3" fmla="*/ 5662230 h 5662230"/>
              <a:gd name="connsiteX4" fmla="*/ 3789884 w 5171440"/>
              <a:gd name="connsiteY4" fmla="*/ 0 h 5662230"/>
              <a:gd name="connsiteX5" fmla="*/ 5171440 w 5171440"/>
              <a:gd name="connsiteY5" fmla="*/ 0 h 5662230"/>
              <a:gd name="connsiteX6" fmla="*/ 5171440 w 5171440"/>
              <a:gd name="connsiteY6" fmla="*/ 5662230 h 5662230"/>
              <a:gd name="connsiteX7" fmla="*/ 3789884 w 5171440"/>
              <a:gd name="connsiteY7" fmla="*/ 5662230 h 5662230"/>
              <a:gd name="connsiteX8" fmla="*/ 3789884 w 5171440"/>
              <a:gd name="connsiteY8" fmla="*/ 5056400 h 5662230"/>
              <a:gd name="connsiteX9" fmla="*/ 5168980 w 5171440"/>
              <a:gd name="connsiteY9" fmla="*/ 5056400 h 5662230"/>
              <a:gd name="connsiteX10" fmla="*/ 5168980 w 5171440"/>
              <a:gd name="connsiteY10" fmla="*/ 4956108 h 5662230"/>
              <a:gd name="connsiteX11" fmla="*/ 3789884 w 5171440"/>
              <a:gd name="connsiteY11" fmla="*/ 4956108 h 5662230"/>
              <a:gd name="connsiteX12" fmla="*/ 0 w 5171440"/>
              <a:gd name="connsiteY12" fmla="*/ 0 h 5662230"/>
              <a:gd name="connsiteX13" fmla="*/ 3685975 w 5171440"/>
              <a:gd name="connsiteY13" fmla="*/ 0 h 5662230"/>
              <a:gd name="connsiteX14" fmla="*/ 3685975 w 5171440"/>
              <a:gd name="connsiteY14" fmla="*/ 4956108 h 5662230"/>
              <a:gd name="connsiteX15" fmla="*/ 0 w 5171440"/>
              <a:gd name="connsiteY15" fmla="*/ 4956108 h 566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1440" h="5662230">
                <a:moveTo>
                  <a:pt x="0" y="5056400"/>
                </a:moveTo>
                <a:lnTo>
                  <a:pt x="3685975" y="5056400"/>
                </a:lnTo>
                <a:lnTo>
                  <a:pt x="3685975" y="5662230"/>
                </a:lnTo>
                <a:lnTo>
                  <a:pt x="0" y="5662230"/>
                </a:lnTo>
                <a:close/>
                <a:moveTo>
                  <a:pt x="3789884" y="0"/>
                </a:moveTo>
                <a:lnTo>
                  <a:pt x="5171440" y="0"/>
                </a:lnTo>
                <a:lnTo>
                  <a:pt x="5171440" y="5662230"/>
                </a:lnTo>
                <a:lnTo>
                  <a:pt x="3789884" y="5662230"/>
                </a:lnTo>
                <a:lnTo>
                  <a:pt x="3789884" y="5056400"/>
                </a:lnTo>
                <a:lnTo>
                  <a:pt x="5168980" y="5056400"/>
                </a:lnTo>
                <a:lnTo>
                  <a:pt x="5168980" y="4956108"/>
                </a:lnTo>
                <a:lnTo>
                  <a:pt x="3789884" y="4956108"/>
                </a:lnTo>
                <a:close/>
                <a:moveTo>
                  <a:pt x="0" y="0"/>
                </a:moveTo>
                <a:lnTo>
                  <a:pt x="3685975" y="0"/>
                </a:lnTo>
                <a:lnTo>
                  <a:pt x="3685975" y="4956108"/>
                </a:lnTo>
                <a:lnTo>
                  <a:pt x="0" y="4956108"/>
                </a:lnTo>
                <a:close/>
              </a:path>
            </a:pathLst>
          </a:custGeom>
          <a:solidFill>
            <a:schemeClr val="accent2"/>
          </a:solidFill>
        </p:spPr>
        <p:txBody>
          <a:bodyPr wrap="square">
            <a:noAutofit/>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1E22983C-26B8-DE15-E309-D0E93B8C6996}"/>
              </a:ext>
            </a:extLst>
          </p:cNvPr>
          <p:cNvSpPr>
            <a:spLocks noGrp="1"/>
          </p:cNvSpPr>
          <p:nvPr>
            <p:ph idx="1" hasCustomPrompt="1"/>
          </p:nvPr>
        </p:nvSpPr>
        <p:spPr>
          <a:xfrm>
            <a:off x="6106160" y="2235200"/>
            <a:ext cx="5628639" cy="4188713"/>
          </a:xfrm>
        </p:spPr>
        <p:txBody>
          <a:bodyPr anchor="t" anchorCtr="0">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682289" y="6423914"/>
            <a:ext cx="105251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4052633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957535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447040" y="725444"/>
            <a:ext cx="11277600" cy="1044253"/>
          </a:xfrm>
        </p:spPr>
        <p:txBody>
          <a:bodyPr anchor="b" anchorCtr="0">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457200" y="2245360"/>
            <a:ext cx="3342640" cy="3992880"/>
          </a:xfrm>
        </p:spPr>
        <p:txBody>
          <a:bodyPr anchor="t"/>
          <a:lstStyle>
            <a:lvl1pPr marL="0" indent="0">
              <a:buNone/>
              <a:defRPr/>
            </a:lvl1pPr>
            <a:lvl2pPr marL="324000" indent="0">
              <a:buNone/>
              <a:defRPr/>
            </a:lvl2pPr>
            <a:lvl3pPr marL="630000" indent="0">
              <a:buNone/>
              <a:defRPr/>
            </a:lvl3pPr>
            <a:lvl4pPr marL="1008000" indent="0">
              <a:buNone/>
              <a:defRPr/>
            </a:lvl4pPr>
            <a:lvl5pPr marL="13680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236720" y="2236109"/>
            <a:ext cx="7498080" cy="4002131"/>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a:xfrm>
            <a:off x="10682290" y="6423914"/>
            <a:ext cx="105251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5552918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dirty="0"/>
              <a:t>Click to add title</a:t>
            </a:r>
          </a:p>
        </p:txBody>
      </p:sp>
      <p:sp>
        <p:nvSpPr>
          <p:cNvPr id="4" name="Content Placeholder 3"/>
          <p:cNvSpPr>
            <a:spLocks noGrp="1"/>
          </p:cNvSpPr>
          <p:nvPr>
            <p:ph sz="half" idx="2" hasCustomPrompt="1"/>
          </p:nvPr>
        </p:nvSpPr>
        <p:spPr>
          <a:xfrm>
            <a:off x="457200" y="2318490"/>
            <a:ext cx="737108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id="{8E6EDC6B-B9AA-A4D9-A782-C38A0F84F63F}"/>
              </a:ext>
            </a:extLst>
          </p:cNvPr>
          <p:cNvSpPr>
            <a:spLocks noGrp="1"/>
          </p:cNvSpPr>
          <p:nvPr>
            <p:ph sz="half" idx="13" hasCustomPrompt="1"/>
          </p:nvPr>
        </p:nvSpPr>
        <p:spPr>
          <a:xfrm>
            <a:off x="7993378" y="2318490"/>
            <a:ext cx="3731262" cy="3633047"/>
          </a:xfrm>
        </p:spPr>
        <p:txBody>
          <a:bodyPr anchor="t">
            <a:normAutofit/>
          </a:bodyPr>
          <a:lstStyle>
            <a:lvl1pPr marL="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68264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457199" y="705124"/>
            <a:ext cx="11272649" cy="1062716"/>
          </a:xfrm>
        </p:spPr>
        <p:txBody>
          <a:bodyPr anchor="b" anchorCtr="0">
            <a:noAutofit/>
          </a:bodyPr>
          <a:lstStyle/>
          <a:p>
            <a:r>
              <a:rPr lang="en-US"/>
              <a:t>Click to edit Master title style</a:t>
            </a:r>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457201" y="2234979"/>
            <a:ext cx="11272648" cy="3969606"/>
          </a:xfrm>
        </p:spPr>
        <p:txBody>
          <a:body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a:xfrm>
            <a:off x="10558300" y="6423914"/>
            <a:ext cx="1171548"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3862644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462151" y="666984"/>
            <a:ext cx="3672970" cy="2125911"/>
          </a:xfrm>
        </p:spPr>
        <p:txBody>
          <a:bodyPr>
            <a:noAutofit/>
          </a:bodyPr>
          <a:lstStyle>
            <a:lvl1pPr algn="l">
              <a:defRPr/>
            </a:lvl1pPr>
          </a:lstStyle>
          <a:p>
            <a:r>
              <a:rPr lang="en-US" noProof="0"/>
              <a:t>Click to edit Master title style</a:t>
            </a:r>
            <a:endParaRPr lang="en-US" noProof="0" dirty="0"/>
          </a:p>
        </p:txBody>
      </p:sp>
      <p:sp>
        <p:nvSpPr>
          <p:cNvPr id="2" name="Content Placeholder 5">
            <a:extLst>
              <a:ext uri="{FF2B5EF4-FFF2-40B4-BE49-F238E27FC236}">
                <a16:creationId xmlns:a16="http://schemas.microsoft.com/office/drawing/2014/main" id="{5A0AD703-0A43-5323-CCB2-832D424EF2DB}"/>
              </a:ext>
            </a:extLst>
          </p:cNvPr>
          <p:cNvSpPr>
            <a:spLocks noGrp="1"/>
          </p:cNvSpPr>
          <p:nvPr>
            <p:ph sz="quarter" idx="4" hasCustomPrompt="1"/>
          </p:nvPr>
        </p:nvSpPr>
        <p:spPr>
          <a:xfrm>
            <a:off x="462151" y="2862479"/>
            <a:ext cx="3672970" cy="3491849"/>
          </a:xfrm>
        </p:spPr>
        <p:txBody>
          <a:bodyPr anchor="t" anchorCtr="0">
            <a:normAutofit/>
          </a:bodyPr>
          <a:lstStyle>
            <a:lvl1pPr marL="0" indent="0">
              <a:buNone/>
              <a:defRPr/>
            </a:lvl1pPr>
          </a:lstStyle>
          <a:p>
            <a:pPr lvl="0"/>
            <a:r>
              <a:rPr lang="en-US" noProof="0" dirty="0"/>
              <a:t>Click to add text </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Picture Placeholder 3">
            <a:extLst>
              <a:ext uri="{FF2B5EF4-FFF2-40B4-BE49-F238E27FC236}">
                <a16:creationId xmlns:a16="http://schemas.microsoft.com/office/drawing/2014/main" id="{4627B629-9CBE-3ECF-2D88-F07AACD0374E}"/>
              </a:ext>
            </a:extLst>
          </p:cNvPr>
          <p:cNvSpPr>
            <a:spLocks noGrp="1"/>
          </p:cNvSpPr>
          <p:nvPr>
            <p:ph type="pic" sz="quarter" idx="13" hasCustomPrompt="1"/>
          </p:nvPr>
        </p:nvSpPr>
        <p:spPr>
          <a:xfrm>
            <a:off x="4231970" y="666985"/>
            <a:ext cx="7497880" cy="5687344"/>
          </a:xfrm>
          <a:custGeom>
            <a:avLst/>
            <a:gdLst>
              <a:gd name="connsiteX0" fmla="*/ 3803282 w 7497880"/>
              <a:gd name="connsiteY0" fmla="*/ 0 h 5687344"/>
              <a:gd name="connsiteX1" fmla="*/ 7497880 w 7497880"/>
              <a:gd name="connsiteY1" fmla="*/ 0 h 5687344"/>
              <a:gd name="connsiteX2" fmla="*/ 7497880 w 7497880"/>
              <a:gd name="connsiteY2" fmla="*/ 4581885 h 5687344"/>
              <a:gd name="connsiteX3" fmla="*/ 3803282 w 7497880"/>
              <a:gd name="connsiteY3" fmla="*/ 4581885 h 5687344"/>
              <a:gd name="connsiteX4" fmla="*/ 0 w 7497880"/>
              <a:gd name="connsiteY4" fmla="*/ 0 h 5687344"/>
              <a:gd name="connsiteX5" fmla="*/ 3699373 w 7497880"/>
              <a:gd name="connsiteY5" fmla="*/ 0 h 5687344"/>
              <a:gd name="connsiteX6" fmla="*/ 3699373 w 7497880"/>
              <a:gd name="connsiteY6" fmla="*/ 4581885 h 5687344"/>
              <a:gd name="connsiteX7" fmla="*/ 2 w 7497880"/>
              <a:gd name="connsiteY7" fmla="*/ 4581885 h 5687344"/>
              <a:gd name="connsiteX8" fmla="*/ 2 w 7497880"/>
              <a:gd name="connsiteY8" fmla="*/ 4679200 h 5687344"/>
              <a:gd name="connsiteX9" fmla="*/ 3699373 w 7497880"/>
              <a:gd name="connsiteY9" fmla="*/ 4679200 h 5687344"/>
              <a:gd name="connsiteX10" fmla="*/ 3699373 w 7497880"/>
              <a:gd name="connsiteY10" fmla="*/ 5679350 h 5687344"/>
              <a:gd name="connsiteX11" fmla="*/ 3803282 w 7497880"/>
              <a:gd name="connsiteY11" fmla="*/ 5679350 h 5687344"/>
              <a:gd name="connsiteX12" fmla="*/ 3803282 w 7497880"/>
              <a:gd name="connsiteY12" fmla="*/ 4679200 h 5687344"/>
              <a:gd name="connsiteX13" fmla="*/ 7497880 w 7497880"/>
              <a:gd name="connsiteY13" fmla="*/ 4679200 h 5687344"/>
              <a:gd name="connsiteX14" fmla="*/ 7497880 w 7497880"/>
              <a:gd name="connsiteY14" fmla="*/ 5687344 h 5687344"/>
              <a:gd name="connsiteX15" fmla="*/ 0 w 7497880"/>
              <a:gd name="connsiteY15" fmla="*/ 5687344 h 568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97880" h="5687344">
                <a:moveTo>
                  <a:pt x="3803282" y="0"/>
                </a:moveTo>
                <a:lnTo>
                  <a:pt x="7497880" y="0"/>
                </a:lnTo>
                <a:lnTo>
                  <a:pt x="7497880" y="4581885"/>
                </a:lnTo>
                <a:lnTo>
                  <a:pt x="3803282" y="4581885"/>
                </a:lnTo>
                <a:close/>
                <a:moveTo>
                  <a:pt x="0" y="0"/>
                </a:moveTo>
                <a:lnTo>
                  <a:pt x="3699373" y="0"/>
                </a:lnTo>
                <a:lnTo>
                  <a:pt x="3699373" y="4581885"/>
                </a:lnTo>
                <a:lnTo>
                  <a:pt x="2" y="4581885"/>
                </a:lnTo>
                <a:lnTo>
                  <a:pt x="2" y="4679200"/>
                </a:lnTo>
                <a:lnTo>
                  <a:pt x="3699373" y="4679200"/>
                </a:lnTo>
                <a:lnTo>
                  <a:pt x="3699373" y="5679350"/>
                </a:lnTo>
                <a:lnTo>
                  <a:pt x="3803282" y="5679350"/>
                </a:lnTo>
                <a:lnTo>
                  <a:pt x="3803282" y="4679200"/>
                </a:lnTo>
                <a:lnTo>
                  <a:pt x="7497880" y="4679200"/>
                </a:lnTo>
                <a:lnTo>
                  <a:pt x="7497880" y="5687344"/>
                </a:lnTo>
                <a:lnTo>
                  <a:pt x="0" y="5687344"/>
                </a:lnTo>
                <a:close/>
              </a:path>
            </a:pathLst>
          </a:custGeom>
          <a:solidFill>
            <a:schemeClr val="accent2"/>
          </a:solidFill>
        </p:spPr>
        <p:txBody>
          <a:bodyPr wrap="square" anchor="t">
            <a:noAutofit/>
          </a:bodyPr>
          <a:lstStyle>
            <a:lvl1pPr marL="0" indent="0" algn="ctr">
              <a:buNone/>
              <a:defRPr/>
            </a:lvl1pPr>
          </a:lstStyle>
          <a:p>
            <a:r>
              <a:rPr lang="en-US" noProof="0" dirty="0"/>
              <a:t>Click to add picture</a:t>
            </a:r>
          </a:p>
        </p:txBody>
      </p:sp>
      <p:sp>
        <p:nvSpPr>
          <p:cNvPr id="6" name="Date Placeholder 5">
            <a:extLst>
              <a:ext uri="{FF2B5EF4-FFF2-40B4-BE49-F238E27FC236}">
                <a16:creationId xmlns:a16="http://schemas.microsoft.com/office/drawing/2014/main" id="{90DD7D93-4C4D-E385-9F8C-40536F0BDEA2}"/>
              </a:ext>
            </a:extLst>
          </p:cNvPr>
          <p:cNvSpPr>
            <a:spLocks noGrp="1"/>
          </p:cNvSpPr>
          <p:nvPr>
            <p:ph type="dt" sz="half" idx="14"/>
          </p:nvPr>
        </p:nvSpPr>
        <p:spPr/>
        <p:txBody>
          <a:bodyPr/>
          <a:lstStyle/>
          <a:p>
            <a:r>
              <a:rPr lang="en-US" noProof="0"/>
              <a:t>20XX</a:t>
            </a:r>
            <a:endParaRPr lang="en-US" noProof="0" dirty="0"/>
          </a:p>
        </p:txBody>
      </p:sp>
      <p:sp>
        <p:nvSpPr>
          <p:cNvPr id="7" name="Footer Placeholder 6">
            <a:extLst>
              <a:ext uri="{FF2B5EF4-FFF2-40B4-BE49-F238E27FC236}">
                <a16:creationId xmlns:a16="http://schemas.microsoft.com/office/drawing/2014/main" id="{BC99FA72-244D-9DC3-C9B7-E7DAD50A01F7}"/>
              </a:ext>
            </a:extLst>
          </p:cNvPr>
          <p:cNvSpPr>
            <a:spLocks noGrp="1"/>
          </p:cNvSpPr>
          <p:nvPr>
            <p:ph type="ftr" sz="quarter" idx="15"/>
          </p:nvPr>
        </p:nvSpPr>
        <p:spPr/>
        <p:txBody>
          <a:bodyPr/>
          <a:lstStyle/>
          <a:p>
            <a:endParaRPr lang="en-US" noProof="0" dirty="0"/>
          </a:p>
        </p:txBody>
      </p:sp>
      <p:sp>
        <p:nvSpPr>
          <p:cNvPr id="8" name="Slide Number Placeholder 7">
            <a:extLst>
              <a:ext uri="{FF2B5EF4-FFF2-40B4-BE49-F238E27FC236}">
                <a16:creationId xmlns:a16="http://schemas.microsoft.com/office/drawing/2014/main" id="{725A4F6F-66FD-CDA5-7F8F-F5FD6382CFCF}"/>
              </a:ext>
            </a:extLst>
          </p:cNvPr>
          <p:cNvSpPr>
            <a:spLocks noGrp="1"/>
          </p:cNvSpPr>
          <p:nvPr>
            <p:ph type="sldNum" sz="quarter" idx="16"/>
          </p:nvPr>
        </p:nvSpPr>
        <p:spPr>
          <a:xfrm>
            <a:off x="10677340" y="6423914"/>
            <a:ext cx="1052510" cy="365125"/>
          </a:xfrm>
        </p:spPr>
        <p:txBody>
          <a:body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328923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4896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86149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49155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297532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320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98907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5864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E457D222-120F-E222-DE7E-B44B0BC1863F}"/>
              </a:ext>
            </a:extLst>
          </p:cNvPr>
          <p:cNvGrpSpPr/>
          <p:nvPr userDrawn="1"/>
        </p:nvGrpSpPr>
        <p:grpSpPr>
          <a:xfrm>
            <a:off x="428696" y="482137"/>
            <a:ext cx="11301155" cy="81191"/>
            <a:chOff x="428696" y="482137"/>
            <a:chExt cx="11301155" cy="81191"/>
          </a:xfrm>
        </p:grpSpPr>
        <p:sp>
          <p:nvSpPr>
            <p:cNvPr id="8" name="Rectangle 7">
              <a:extLst>
                <a:ext uri="{FF2B5EF4-FFF2-40B4-BE49-F238E27FC236}">
                  <a16:creationId xmlns:a16="http://schemas.microsoft.com/office/drawing/2014/main" id="{09DF259B-1168-B954-21F8-A08A3C462F3C}"/>
                </a:ext>
              </a:extLst>
            </p:cNvPr>
            <p:cNvSpPr/>
            <p:nvPr/>
          </p:nvSpPr>
          <p:spPr>
            <a:xfrm flipV="1">
              <a:off x="428696" y="482137"/>
              <a:ext cx="3703321" cy="81191"/>
            </a:xfrm>
            <a:prstGeom prst="rect">
              <a:avLst/>
            </a:prstGeom>
            <a:solidFill>
              <a:schemeClr val="accent3"/>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B5A595C-AA3A-9D82-01BB-7810CE5F7A5E}"/>
                </a:ext>
              </a:extLst>
            </p:cNvPr>
            <p:cNvSpPr/>
            <p:nvPr/>
          </p:nvSpPr>
          <p:spPr>
            <a:xfrm flipV="1">
              <a:off x="4235926" y="482137"/>
              <a:ext cx="3703321" cy="81191"/>
            </a:xfrm>
            <a:prstGeom prst="rect">
              <a:avLst/>
            </a:prstGeom>
            <a:solidFill>
              <a:schemeClr val="accent1"/>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178CB63-8F78-566B-8120-9DC73FB7B23B}"/>
                </a:ext>
              </a:extLst>
            </p:cNvPr>
            <p:cNvSpPr/>
            <p:nvPr/>
          </p:nvSpPr>
          <p:spPr>
            <a:xfrm flipV="1">
              <a:off x="8026530" y="482137"/>
              <a:ext cx="3703321" cy="81191"/>
            </a:xfrm>
            <a:prstGeom prst="rect">
              <a:avLst/>
            </a:prstGeom>
            <a:solidFill>
              <a:schemeClr val="accent4"/>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091055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79F0267-9D1C-BDA9-A152-B01CD379FC92}"/>
              </a:ext>
            </a:extLst>
          </p:cNvPr>
          <p:cNvSpPr>
            <a:spLocks noGrp="1"/>
          </p:cNvSpPr>
          <p:nvPr>
            <p:ph type="ctrTitle"/>
          </p:nvPr>
        </p:nvSpPr>
        <p:spPr>
          <a:xfrm>
            <a:off x="457200" y="1070901"/>
            <a:ext cx="11265407" cy="1237401"/>
          </a:xfrm>
        </p:spPr>
        <p:txBody>
          <a:bodyPr/>
          <a:lstStyle/>
          <a:p>
            <a:pPr algn="ctr"/>
            <a:r>
              <a:rPr lang="en-US" dirty="0"/>
              <a:t>CAPSTONE PROJECT : HEALTHCARE FORECASTING AND RESOURCE ALLOCATION</a:t>
            </a:r>
          </a:p>
        </p:txBody>
      </p:sp>
      <p:pic>
        <p:nvPicPr>
          <p:cNvPr id="10" name="Picture Placeholder 9" descr="A stethoscope on a clipboard">
            <a:extLst>
              <a:ext uri="{FF2B5EF4-FFF2-40B4-BE49-F238E27FC236}">
                <a16:creationId xmlns:a16="http://schemas.microsoft.com/office/drawing/2014/main" id="{CC4B82FA-2EA0-5319-6B9C-8D78349FCB09}"/>
              </a:ext>
            </a:extLst>
          </p:cNvPr>
          <p:cNvPicPr>
            <a:picLocks noGrp="1" noChangeAspect="1"/>
          </p:cNvPicPr>
          <p:nvPr>
            <p:ph type="pic" sz="quarter" idx="13"/>
          </p:nvPr>
        </p:nvPicPr>
        <p:blipFill rotWithShape="1">
          <a:blip r:embed="rId3"/>
          <a:srcRect t="28164" b="28164"/>
          <a:stretch/>
        </p:blipFill>
        <p:spPr/>
      </p:pic>
      <p:sp>
        <p:nvSpPr>
          <p:cNvPr id="2" name="TextBox 1">
            <a:extLst>
              <a:ext uri="{FF2B5EF4-FFF2-40B4-BE49-F238E27FC236}">
                <a16:creationId xmlns:a16="http://schemas.microsoft.com/office/drawing/2014/main" id="{CBFB7CF9-A95B-FBEE-552E-8BC6943E3651}"/>
              </a:ext>
            </a:extLst>
          </p:cNvPr>
          <p:cNvSpPr txBox="1"/>
          <p:nvPr/>
        </p:nvSpPr>
        <p:spPr>
          <a:xfrm>
            <a:off x="9567747" y="2457353"/>
            <a:ext cx="2263698" cy="646331"/>
          </a:xfrm>
          <a:prstGeom prst="rect">
            <a:avLst/>
          </a:prstGeom>
          <a:noFill/>
        </p:spPr>
        <p:txBody>
          <a:bodyPr wrap="square" rtlCol="0">
            <a:spAutoFit/>
          </a:bodyPr>
          <a:lstStyle/>
          <a:p>
            <a:r>
              <a:rPr lang="en-US" dirty="0"/>
              <a:t>BY: PARUL GHAI</a:t>
            </a:r>
          </a:p>
          <a:p>
            <a:r>
              <a:rPr lang="en-US" dirty="0"/>
              <a:t>		pg611</a:t>
            </a:r>
          </a:p>
        </p:txBody>
      </p:sp>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D715DBBC-70C2-E94B-9B03-12910F0B5438}"/>
              </a:ext>
            </a:extLst>
          </p:cNvPr>
          <p:cNvSpPr>
            <a:spLocks noGrp="1"/>
          </p:cNvSpPr>
          <p:nvPr>
            <p:ph type="ctrTitle"/>
          </p:nvPr>
        </p:nvSpPr>
        <p:spPr>
          <a:xfrm>
            <a:off x="6108219" y="741364"/>
            <a:ext cx="5626579" cy="529876"/>
          </a:xfrm>
        </p:spPr>
        <p:txBody>
          <a:bodyPr/>
          <a:lstStyle/>
          <a:p>
            <a:r>
              <a:rPr lang="en-US" dirty="0"/>
              <a:t>Data cleaning</a:t>
            </a:r>
          </a:p>
        </p:txBody>
      </p:sp>
      <p:pic>
        <p:nvPicPr>
          <p:cNvPr id="21" name="Picture Placeholder 20" descr="Two people smiling while holding coffee">
            <a:extLst>
              <a:ext uri="{FF2B5EF4-FFF2-40B4-BE49-F238E27FC236}">
                <a16:creationId xmlns:a16="http://schemas.microsoft.com/office/drawing/2014/main" id="{75E7485A-FBCC-4222-2274-2B2A0804BC97}"/>
              </a:ext>
            </a:extLst>
          </p:cNvPr>
          <p:cNvPicPr>
            <a:picLocks noGrp="1" noChangeAspect="1"/>
          </p:cNvPicPr>
          <p:nvPr>
            <p:ph type="pic" sz="quarter" idx="13"/>
          </p:nvPr>
        </p:nvPicPr>
        <p:blipFill>
          <a:blip r:embed="rId3"/>
          <a:srcRect l="38" r="38"/>
          <a:stretch/>
        </p:blipFill>
        <p:spPr/>
      </p:pic>
      <p:sp>
        <p:nvSpPr>
          <p:cNvPr id="33" name="Content Placeholder 32">
            <a:extLst>
              <a:ext uri="{FF2B5EF4-FFF2-40B4-BE49-F238E27FC236}">
                <a16:creationId xmlns:a16="http://schemas.microsoft.com/office/drawing/2014/main" id="{D3AEB1C4-FB60-9B8E-5A02-0BCD2B6E55C7}"/>
              </a:ext>
            </a:extLst>
          </p:cNvPr>
          <p:cNvSpPr>
            <a:spLocks noGrp="1"/>
          </p:cNvSpPr>
          <p:nvPr>
            <p:ph idx="1"/>
          </p:nvPr>
        </p:nvSpPr>
        <p:spPr>
          <a:xfrm>
            <a:off x="6106160" y="1561172"/>
            <a:ext cx="5628639" cy="4862742"/>
          </a:xfrm>
        </p:spPr>
        <p:txBody>
          <a:bodyPr/>
          <a:lstStyle/>
          <a:p>
            <a:pPr marL="0" indent="0">
              <a:buNone/>
            </a:pPr>
            <a:r>
              <a:rPr lang="en-US" b="1" dirty="0"/>
              <a:t>Renamed Columns:</a:t>
            </a:r>
          </a:p>
          <a:p>
            <a:pPr marL="0" indent="0">
              <a:buNone/>
            </a:pPr>
            <a:r>
              <a:rPr lang="en-US" dirty="0"/>
              <a:t>Updated column names for better readability and understanding (e.g., changing </a:t>
            </a:r>
            <a:r>
              <a:rPr lang="en-US" dirty="0" err="1"/>
              <a:t>case_id</a:t>
            </a:r>
            <a:r>
              <a:rPr lang="en-US" dirty="0"/>
              <a:t> to a descriptive format).</a:t>
            </a:r>
          </a:p>
          <a:p>
            <a:pPr marL="0" indent="0">
              <a:buNone/>
            </a:pPr>
            <a:r>
              <a:rPr lang="en-US" b="1" dirty="0"/>
              <a:t>Dropped Irrelevant Columns</a:t>
            </a:r>
            <a:r>
              <a:rPr lang="en-US" dirty="0"/>
              <a:t>:</a:t>
            </a:r>
          </a:p>
          <a:p>
            <a:pPr marL="0" indent="0">
              <a:buNone/>
            </a:pPr>
            <a:r>
              <a:rPr lang="en-US" dirty="0"/>
              <a:t>Removed </a:t>
            </a:r>
            <a:r>
              <a:rPr lang="en-US" dirty="0" err="1"/>
              <a:t>case_id</a:t>
            </a:r>
            <a:r>
              <a:rPr lang="en-US" dirty="0"/>
              <a:t> and other non-influential features.</a:t>
            </a:r>
          </a:p>
          <a:p>
            <a:pPr marL="0" indent="0">
              <a:buNone/>
            </a:pPr>
            <a:r>
              <a:rPr lang="en-US" b="1" dirty="0"/>
              <a:t>Handled Missing Values</a:t>
            </a:r>
            <a:r>
              <a:rPr lang="en-US" dirty="0"/>
              <a:t>:</a:t>
            </a:r>
          </a:p>
          <a:p>
            <a:pPr marL="0" indent="0">
              <a:buNone/>
            </a:pPr>
            <a:r>
              <a:rPr lang="en-US" dirty="0"/>
              <a:t>Imputed missing values in critical variables like </a:t>
            </a:r>
            <a:r>
              <a:rPr lang="en-US" dirty="0" err="1"/>
              <a:t>Bed_Grade</a:t>
            </a:r>
            <a:r>
              <a:rPr lang="en-US" dirty="0"/>
              <a:t> and </a:t>
            </a:r>
            <a:r>
              <a:rPr lang="en-US" dirty="0" err="1"/>
              <a:t>City_Code_Patient</a:t>
            </a:r>
            <a:r>
              <a:rPr lang="en-US" dirty="0"/>
              <a:t> using the mode to maintain data consistency.</a:t>
            </a:r>
          </a:p>
        </p:txBody>
      </p:sp>
    </p:spTree>
    <p:extLst>
      <p:ext uri="{BB962C8B-B14F-4D97-AF65-F5344CB8AC3E}">
        <p14:creationId xmlns:p14="http://schemas.microsoft.com/office/powerpoint/2010/main" val="3854442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6A93E959-E68D-08C8-9C1E-5A318B3EF272}"/>
              </a:ext>
            </a:extLst>
          </p:cNvPr>
          <p:cNvSpPr>
            <a:spLocks noGrp="1"/>
          </p:cNvSpPr>
          <p:nvPr>
            <p:ph type="title"/>
          </p:nvPr>
        </p:nvSpPr>
        <p:spPr>
          <a:xfrm>
            <a:off x="447040" y="725445"/>
            <a:ext cx="11277600" cy="757668"/>
          </a:xfrm>
        </p:spPr>
        <p:txBody>
          <a:bodyPr/>
          <a:lstStyle/>
          <a:p>
            <a:r>
              <a:rPr lang="en-US" dirty="0"/>
              <a:t>Feature Engineering</a:t>
            </a:r>
          </a:p>
        </p:txBody>
      </p:sp>
      <p:sp>
        <p:nvSpPr>
          <p:cNvPr id="24" name="Content Placeholder 23">
            <a:extLst>
              <a:ext uri="{FF2B5EF4-FFF2-40B4-BE49-F238E27FC236}">
                <a16:creationId xmlns:a16="http://schemas.microsoft.com/office/drawing/2014/main" id="{4C1675C6-9CE1-3D87-365F-B3DB1F59CE68}"/>
              </a:ext>
            </a:extLst>
          </p:cNvPr>
          <p:cNvSpPr>
            <a:spLocks noGrp="1"/>
          </p:cNvSpPr>
          <p:nvPr>
            <p:ph sz="half" idx="1"/>
          </p:nvPr>
        </p:nvSpPr>
        <p:spPr>
          <a:xfrm>
            <a:off x="447040" y="1483113"/>
            <a:ext cx="11267440" cy="1773043"/>
          </a:xfrm>
        </p:spPr>
        <p:txBody>
          <a:bodyPr>
            <a:normAutofit fontScale="92500" lnSpcReduction="10000"/>
          </a:bodyPr>
          <a:lstStyle/>
          <a:p>
            <a:r>
              <a:rPr lang="en-US" dirty="0"/>
              <a:t>Interaction Features: Created new variables combining existing ones, e.g., </a:t>
            </a:r>
            <a:r>
              <a:rPr lang="en-US" dirty="0" err="1"/>
              <a:t>Dep_Adm</a:t>
            </a:r>
            <a:r>
              <a:rPr lang="en-US" dirty="0"/>
              <a:t> (Department + Admission Type), </a:t>
            </a:r>
            <a:r>
              <a:rPr lang="en-US" dirty="0" err="1"/>
              <a:t>Dep_Sev</a:t>
            </a:r>
            <a:r>
              <a:rPr lang="en-US" dirty="0"/>
              <a:t> (Department + Severity).</a:t>
            </a:r>
          </a:p>
          <a:p>
            <a:r>
              <a:rPr lang="en-US" dirty="0"/>
              <a:t>Aggregate Statistics: Calculated summary statistics (mean, sum, etc.) for Deposit grouped by </a:t>
            </a:r>
            <a:r>
              <a:rPr lang="en-US" dirty="0" err="1"/>
              <a:t>Hospital_code</a:t>
            </a:r>
            <a:r>
              <a:rPr lang="en-US" dirty="0"/>
              <a:t> to capture hospital-level resource dynamics.</a:t>
            </a:r>
          </a:p>
          <a:p>
            <a:r>
              <a:rPr lang="en-US" dirty="0"/>
              <a:t>Patient-Specific </a:t>
            </a:r>
            <a:r>
              <a:rPr lang="en-US" dirty="0" err="1"/>
              <a:t>Attributes:Added</a:t>
            </a:r>
            <a:r>
              <a:rPr lang="en-US" dirty="0"/>
              <a:t> features like the number of unique hospitals visited or departments interacted with to understand patient behavior.</a:t>
            </a:r>
          </a:p>
        </p:txBody>
      </p:sp>
      <p:pic>
        <p:nvPicPr>
          <p:cNvPr id="6" name="Picture 5">
            <a:extLst>
              <a:ext uri="{FF2B5EF4-FFF2-40B4-BE49-F238E27FC236}">
                <a16:creationId xmlns:a16="http://schemas.microsoft.com/office/drawing/2014/main" id="{144A65A4-D713-D0D7-16F2-DEACC81CD416}"/>
              </a:ext>
            </a:extLst>
          </p:cNvPr>
          <p:cNvPicPr>
            <a:picLocks noChangeAspect="1"/>
          </p:cNvPicPr>
          <p:nvPr/>
        </p:nvPicPr>
        <p:blipFill>
          <a:blip r:embed="rId3"/>
          <a:stretch>
            <a:fillRect/>
          </a:stretch>
        </p:blipFill>
        <p:spPr>
          <a:xfrm>
            <a:off x="0" y="3256156"/>
            <a:ext cx="12192000" cy="3503039"/>
          </a:xfrm>
          <a:prstGeom prst="rect">
            <a:avLst/>
          </a:prstGeom>
        </p:spPr>
      </p:pic>
    </p:spTree>
    <p:extLst>
      <p:ext uri="{BB962C8B-B14F-4D97-AF65-F5344CB8AC3E}">
        <p14:creationId xmlns:p14="http://schemas.microsoft.com/office/powerpoint/2010/main" val="4259977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2D7F0B11-5AF3-1D12-4201-C1E09DF7D70D}"/>
              </a:ext>
            </a:extLst>
          </p:cNvPr>
          <p:cNvSpPr>
            <a:spLocks noGrp="1"/>
          </p:cNvSpPr>
          <p:nvPr>
            <p:ph type="title"/>
          </p:nvPr>
        </p:nvSpPr>
        <p:spPr/>
        <p:txBody>
          <a:bodyPr/>
          <a:lstStyle/>
          <a:p>
            <a:r>
              <a:rPr lang="en-US" dirty="0"/>
              <a:t>Why </a:t>
            </a:r>
            <a:r>
              <a:rPr lang="en-US" dirty="0" err="1"/>
              <a:t>LightGBM</a:t>
            </a:r>
            <a:r>
              <a:rPr lang="en-US" dirty="0"/>
              <a:t> ?</a:t>
            </a:r>
          </a:p>
        </p:txBody>
      </p:sp>
      <p:pic>
        <p:nvPicPr>
          <p:cNvPr id="7170" name="Picture 2" descr="Random Forest Regressor. A Random Forest is a supervised Machine… | by ...">
            <a:extLst>
              <a:ext uri="{FF2B5EF4-FFF2-40B4-BE49-F238E27FC236}">
                <a16:creationId xmlns:a16="http://schemas.microsoft.com/office/drawing/2014/main" id="{B64AB034-A847-7D85-1023-50B2090E32D4}"/>
              </a:ext>
            </a:extLst>
          </p:cNvPr>
          <p:cNvPicPr>
            <a:picLocks noGrp="1" noChangeAspect="1" noChangeArrowheads="1"/>
          </p:cNvPicPr>
          <p:nvPr>
            <p:ph type="tbl" sz="quarter" idx="13"/>
          </p:nvPr>
        </p:nvPicPr>
        <p:blipFill>
          <a:blip r:embed="rId3">
            <a:extLst>
              <a:ext uri="{28A0092B-C50C-407E-A947-70E740481C1C}">
                <a14:useLocalDpi xmlns:a14="http://schemas.microsoft.com/office/drawing/2010/main" val="0"/>
              </a:ext>
            </a:extLst>
          </a:blip>
          <a:srcRect/>
          <a:stretch>
            <a:fillRect/>
          </a:stretch>
        </p:blipFill>
        <p:spPr bwMode="auto">
          <a:xfrm>
            <a:off x="6768789" y="2335561"/>
            <a:ext cx="4554209" cy="3968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74DF78-C806-889D-B969-14099170F8E7}"/>
              </a:ext>
            </a:extLst>
          </p:cNvPr>
          <p:cNvSpPr txBox="1"/>
          <p:nvPr/>
        </p:nvSpPr>
        <p:spPr>
          <a:xfrm>
            <a:off x="713679" y="1972198"/>
            <a:ext cx="4557017" cy="1631216"/>
          </a:xfrm>
          <a:prstGeom prst="rect">
            <a:avLst/>
          </a:prstGeom>
          <a:noFill/>
        </p:spPr>
        <p:txBody>
          <a:bodyPr wrap="none" rtlCol="0">
            <a:spAutoFit/>
          </a:bodyPr>
          <a:lstStyle/>
          <a:p>
            <a:pPr marL="285750" indent="-285750">
              <a:buFont typeface="Arial" panose="020B0604020202020204" pitchFamily="34" charset="0"/>
              <a:buChar char="•"/>
            </a:pPr>
            <a:r>
              <a:rPr lang="en-US" sz="2000" dirty="0"/>
              <a:t>Efficient with Large Datasets</a:t>
            </a:r>
          </a:p>
          <a:p>
            <a:pPr marL="285750" indent="-285750">
              <a:buFont typeface="Arial" panose="020B0604020202020204" pitchFamily="34" charset="0"/>
              <a:buChar char="•"/>
            </a:pPr>
            <a:r>
              <a:rPr lang="en-US" sz="2000" dirty="0"/>
              <a:t>Handles Multiclass Classification</a:t>
            </a:r>
          </a:p>
          <a:p>
            <a:pPr marL="285750" indent="-285750">
              <a:buFont typeface="Arial" panose="020B0604020202020204" pitchFamily="34" charset="0"/>
              <a:buChar char="•"/>
            </a:pPr>
            <a:r>
              <a:rPr lang="en-US" sz="2000" dirty="0"/>
              <a:t>Minimized Preprocessing Requirements</a:t>
            </a:r>
          </a:p>
          <a:p>
            <a:pPr marL="285750" indent="-285750">
              <a:buFont typeface="Arial" panose="020B0604020202020204" pitchFamily="34" charset="0"/>
              <a:buChar char="•"/>
            </a:pPr>
            <a:r>
              <a:rPr lang="en-US" sz="2000" dirty="0"/>
              <a:t>Customizable Hyperparameters</a:t>
            </a:r>
          </a:p>
          <a:p>
            <a:pPr marL="285750" indent="-285750">
              <a:buFont typeface="Arial" panose="020B0604020202020204" pitchFamily="34" charset="0"/>
              <a:buChar char="•"/>
            </a:pPr>
            <a:r>
              <a:rPr lang="en-US" sz="2000" dirty="0"/>
              <a:t>Evaluation Metrics</a:t>
            </a:r>
          </a:p>
        </p:txBody>
      </p:sp>
      <p:pic>
        <p:nvPicPr>
          <p:cNvPr id="5" name="Picture 4" descr="A screenshot of a computer program&#10;&#10;Description automatically generated">
            <a:extLst>
              <a:ext uri="{FF2B5EF4-FFF2-40B4-BE49-F238E27FC236}">
                <a16:creationId xmlns:a16="http://schemas.microsoft.com/office/drawing/2014/main" id="{DFADBEF0-46DE-9723-3C42-D1929A86F1C5}"/>
              </a:ext>
            </a:extLst>
          </p:cNvPr>
          <p:cNvPicPr>
            <a:picLocks noChangeAspect="1"/>
          </p:cNvPicPr>
          <p:nvPr/>
        </p:nvPicPr>
        <p:blipFill>
          <a:blip r:embed="rId4"/>
          <a:stretch>
            <a:fillRect/>
          </a:stretch>
        </p:blipFill>
        <p:spPr>
          <a:xfrm>
            <a:off x="307998" y="3807772"/>
            <a:ext cx="5635602" cy="3050227"/>
          </a:xfrm>
          <a:prstGeom prst="rect">
            <a:avLst/>
          </a:prstGeom>
        </p:spPr>
      </p:pic>
    </p:spTree>
    <p:extLst>
      <p:ext uri="{BB962C8B-B14F-4D97-AF65-F5344CB8AC3E}">
        <p14:creationId xmlns:p14="http://schemas.microsoft.com/office/powerpoint/2010/main" val="3604630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38B1CB2-4418-743E-96D7-561606B71DB7}"/>
            </a:ext>
          </a:extLst>
        </p:cNvPr>
        <p:cNvGrpSpPr/>
        <p:nvPr/>
      </p:nvGrpSpPr>
      <p:grpSpPr>
        <a:xfrm>
          <a:off x="0" y="0"/>
          <a:ext cx="0" cy="0"/>
          <a:chOff x="0" y="0"/>
          <a:chExt cx="0" cy="0"/>
        </a:xfrm>
      </p:grpSpPr>
      <p:sp>
        <p:nvSpPr>
          <p:cNvPr id="36" name="Rectangle 35">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Rectangle 37">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Rectangle 38">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Title 19">
            <a:extLst>
              <a:ext uri="{FF2B5EF4-FFF2-40B4-BE49-F238E27FC236}">
                <a16:creationId xmlns:a16="http://schemas.microsoft.com/office/drawing/2014/main" id="{B49043BB-6F32-9787-74D9-D3D8F3EE2488}"/>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b="0" kern="1200" cap="all" dirty="0">
                <a:solidFill>
                  <a:schemeClr val="tx1">
                    <a:lumMod val="75000"/>
                    <a:lumOff val="25000"/>
                  </a:schemeClr>
                </a:solidFill>
                <a:latin typeface="+mj-lt"/>
                <a:ea typeface="+mj-ea"/>
                <a:cs typeface="+mj-cs"/>
              </a:rPr>
              <a:t>FEATURE IMPORTANCE</a:t>
            </a:r>
          </a:p>
        </p:txBody>
      </p:sp>
      <p:sp>
        <p:nvSpPr>
          <p:cNvPr id="40" name="Rectangle 39">
            <a:extLst>
              <a:ext uri="{FF2B5EF4-FFF2-40B4-BE49-F238E27FC236}">
                <a16:creationId xmlns:a16="http://schemas.microsoft.com/office/drawing/2014/main" id="{7A4CA679-3546-4E14-8FB8-F57168C37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44D16E90-7C64-4C04-A50A-B866A1A9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34">
            <a:extLst>
              <a:ext uri="{FF2B5EF4-FFF2-40B4-BE49-F238E27FC236}">
                <a16:creationId xmlns:a16="http://schemas.microsoft.com/office/drawing/2014/main" id="{DBE4DD59-5AA2-46C6-B6A8-9B4C62D19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36">
            <a:extLst>
              <a:ext uri="{FF2B5EF4-FFF2-40B4-BE49-F238E27FC236}">
                <a16:creationId xmlns:a16="http://schemas.microsoft.com/office/drawing/2014/main" id="{160CE81C-67DC-489E-BFFB-877C80B85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rgbClr val="FFFFFF">
              <a:alpha val="80000"/>
            </a:srgbClr>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with red and white bars&#10;&#10;Description automatically generated">
            <a:extLst>
              <a:ext uri="{FF2B5EF4-FFF2-40B4-BE49-F238E27FC236}">
                <a16:creationId xmlns:a16="http://schemas.microsoft.com/office/drawing/2014/main" id="{856DDE81-8F54-6321-41E1-A340CD16D4F3}"/>
              </a:ext>
            </a:extLst>
          </p:cNvPr>
          <p:cNvPicPr>
            <a:picLocks noChangeAspect="1"/>
          </p:cNvPicPr>
          <p:nvPr/>
        </p:nvPicPr>
        <p:blipFill>
          <a:blip r:embed="rId3"/>
          <a:srcRect l="8070"/>
          <a:stretch/>
        </p:blipFill>
        <p:spPr>
          <a:xfrm>
            <a:off x="611392" y="2347105"/>
            <a:ext cx="5074920" cy="3712464"/>
          </a:xfrm>
          <a:prstGeom prst="rect">
            <a:avLst/>
          </a:prstGeom>
        </p:spPr>
      </p:pic>
      <p:sp>
        <p:nvSpPr>
          <p:cNvPr id="4" name="TextBox 3">
            <a:extLst>
              <a:ext uri="{FF2B5EF4-FFF2-40B4-BE49-F238E27FC236}">
                <a16:creationId xmlns:a16="http://schemas.microsoft.com/office/drawing/2014/main" id="{387BAC97-7942-0293-C5B1-02E66D56DB7F}"/>
              </a:ext>
            </a:extLst>
          </p:cNvPr>
          <p:cNvSpPr txBox="1"/>
          <p:nvPr/>
        </p:nvSpPr>
        <p:spPr>
          <a:xfrm>
            <a:off x="6340830" y="2340864"/>
            <a:ext cx="5269977" cy="3634486"/>
          </a:xfrm>
          <a:prstGeom prst="rect">
            <a:avLst/>
          </a:prstGeom>
        </p:spPr>
        <p:txBody>
          <a:bodyPr vert="horz" lIns="91440" tIns="45720" rIns="91440" bIns="45720" rtlCol="0" anchor="ctr">
            <a:normAutofit/>
          </a:bodyPr>
          <a:lstStyle/>
          <a:p>
            <a:pPr marL="285750" indent="-285750">
              <a:lnSpc>
                <a:spcPct val="90000"/>
              </a:lnSpc>
              <a:spcBef>
                <a:spcPct val="20000"/>
              </a:spcBef>
              <a:spcAft>
                <a:spcPts val="600"/>
              </a:spcAft>
              <a:buClr>
                <a:schemeClr val="accent1"/>
              </a:buClr>
              <a:buSzPct val="92000"/>
              <a:buFont typeface="Wingdings 2" panose="05020102010507070707" pitchFamily="18" charset="2"/>
              <a:buChar char=""/>
            </a:pPr>
            <a:r>
              <a:rPr lang="en-US" sz="1500" dirty="0">
                <a:solidFill>
                  <a:schemeClr val="tx1">
                    <a:lumMod val="75000"/>
                    <a:lumOff val="25000"/>
                  </a:schemeClr>
                </a:solidFill>
              </a:rPr>
              <a:t>Admission_Deposit: The financial deposit at admission played a significant role in determining LOS.</a:t>
            </a:r>
          </a:p>
          <a:p>
            <a:pPr marL="285750" indent="-285750">
              <a:lnSpc>
                <a:spcPct val="90000"/>
              </a:lnSpc>
              <a:spcBef>
                <a:spcPct val="20000"/>
              </a:spcBef>
              <a:spcAft>
                <a:spcPts val="600"/>
              </a:spcAft>
              <a:buClr>
                <a:schemeClr val="accent1"/>
              </a:buClr>
              <a:buSzPct val="92000"/>
              <a:buFont typeface="Wingdings 2" panose="05020102010507070707" pitchFamily="18" charset="2"/>
              <a:buChar char=""/>
            </a:pPr>
            <a:r>
              <a:rPr lang="en-US" sz="1500" dirty="0">
                <a:solidFill>
                  <a:schemeClr val="tx1">
                    <a:lumMod val="75000"/>
                    <a:lumOff val="25000"/>
                  </a:schemeClr>
                </a:solidFill>
              </a:rPr>
              <a:t>Severity of Illness: The severity level (Minor, Moderate, Extreme) strongly correlated with longer stays.</a:t>
            </a:r>
          </a:p>
          <a:p>
            <a:pPr marL="285750" indent="-285750">
              <a:lnSpc>
                <a:spcPct val="90000"/>
              </a:lnSpc>
              <a:spcBef>
                <a:spcPct val="20000"/>
              </a:spcBef>
              <a:spcAft>
                <a:spcPts val="600"/>
              </a:spcAft>
              <a:buClr>
                <a:schemeClr val="accent1"/>
              </a:buClr>
              <a:buSzPct val="92000"/>
              <a:buFont typeface="Wingdings 2" panose="05020102010507070707" pitchFamily="18" charset="2"/>
              <a:buChar char=""/>
            </a:pPr>
            <a:r>
              <a:rPr lang="en-US" sz="1500" dirty="0">
                <a:solidFill>
                  <a:schemeClr val="tx1">
                    <a:lumMod val="75000"/>
                    <a:lumOff val="25000"/>
                  </a:schemeClr>
                </a:solidFill>
              </a:rPr>
              <a:t>Age: Older patients generally exhibited longer stays due to slower recovery rates.</a:t>
            </a:r>
          </a:p>
          <a:p>
            <a:pPr marL="285750" indent="-285750">
              <a:lnSpc>
                <a:spcPct val="90000"/>
              </a:lnSpc>
              <a:spcBef>
                <a:spcPct val="20000"/>
              </a:spcBef>
              <a:spcAft>
                <a:spcPts val="600"/>
              </a:spcAft>
              <a:buClr>
                <a:schemeClr val="accent1"/>
              </a:buClr>
              <a:buSzPct val="92000"/>
              <a:buFont typeface="Wingdings 2" panose="05020102010507070707" pitchFamily="18" charset="2"/>
              <a:buChar char=""/>
            </a:pPr>
            <a:r>
              <a:rPr lang="en-US" sz="1500" dirty="0">
                <a:solidFill>
                  <a:schemeClr val="tx1">
                    <a:lumMod val="75000"/>
                    <a:lumOff val="25000"/>
                  </a:schemeClr>
                </a:solidFill>
              </a:rPr>
              <a:t>Hospital_type_code: Certain types of hospitals had higher LOS rates.</a:t>
            </a:r>
          </a:p>
          <a:p>
            <a:pPr marL="285750" indent="-285750">
              <a:lnSpc>
                <a:spcPct val="90000"/>
              </a:lnSpc>
              <a:spcBef>
                <a:spcPct val="20000"/>
              </a:spcBef>
              <a:spcAft>
                <a:spcPts val="600"/>
              </a:spcAft>
              <a:buClr>
                <a:schemeClr val="accent1"/>
              </a:buClr>
              <a:buSzPct val="92000"/>
              <a:buFont typeface="Wingdings 2" panose="05020102010507070707" pitchFamily="18" charset="2"/>
              <a:buChar char=""/>
            </a:pPr>
            <a:r>
              <a:rPr lang="en-US" sz="1500" dirty="0">
                <a:solidFill>
                  <a:schemeClr val="tx1">
                    <a:lumMod val="75000"/>
                    <a:lumOff val="25000"/>
                  </a:schemeClr>
                </a:solidFill>
              </a:rPr>
              <a:t>Type of Admission: Emergency and Trauma admission types contributed significantly to LOS predictions.</a:t>
            </a:r>
          </a:p>
          <a:p>
            <a:pPr marL="285750" indent="-285750">
              <a:lnSpc>
                <a:spcPct val="90000"/>
              </a:lnSpc>
              <a:spcBef>
                <a:spcPct val="20000"/>
              </a:spcBef>
              <a:spcAft>
                <a:spcPts val="600"/>
              </a:spcAft>
              <a:buClr>
                <a:schemeClr val="accent1"/>
              </a:buClr>
              <a:buSzPct val="92000"/>
              <a:buFont typeface="Wingdings 2" panose="05020102010507070707" pitchFamily="18" charset="2"/>
              <a:buChar char=""/>
            </a:pPr>
            <a:r>
              <a:rPr lang="en-US" sz="1500" dirty="0">
                <a:solidFill>
                  <a:schemeClr val="tx1">
                    <a:lumMod val="75000"/>
                    <a:lumOff val="25000"/>
                  </a:schemeClr>
                </a:solidFill>
              </a:rPr>
              <a:t>Bed Grade: Higher or lower bed grades influenced recovery durations.</a:t>
            </a:r>
          </a:p>
          <a:p>
            <a:pPr marL="285750" indent="-285750">
              <a:lnSpc>
                <a:spcPct val="90000"/>
              </a:lnSpc>
              <a:spcBef>
                <a:spcPct val="20000"/>
              </a:spcBef>
              <a:spcAft>
                <a:spcPts val="600"/>
              </a:spcAft>
              <a:buClr>
                <a:schemeClr val="accent1"/>
              </a:buClr>
              <a:buSzPct val="92000"/>
              <a:buFont typeface="Wingdings 2" panose="05020102010507070707" pitchFamily="18" charset="2"/>
              <a:buChar char=""/>
            </a:pPr>
            <a:r>
              <a:rPr lang="en-US" sz="1500" dirty="0">
                <a:solidFill>
                  <a:schemeClr val="tx1">
                    <a:lumMod val="75000"/>
                    <a:lumOff val="25000"/>
                  </a:schemeClr>
                </a:solidFill>
              </a:rPr>
              <a:t>Ward Type: Patients in Ward Types R and Q had higher LOS.</a:t>
            </a:r>
          </a:p>
          <a:p>
            <a:pPr marL="285750" indent="-285750">
              <a:lnSpc>
                <a:spcPct val="90000"/>
              </a:lnSpc>
              <a:spcBef>
                <a:spcPct val="20000"/>
              </a:spcBef>
              <a:spcAft>
                <a:spcPts val="600"/>
              </a:spcAft>
              <a:buClr>
                <a:schemeClr val="accent1"/>
              </a:buClr>
              <a:buSzPct val="92000"/>
              <a:buFont typeface="Wingdings 2" panose="05020102010507070707" pitchFamily="18" charset="2"/>
              <a:buChar char=""/>
            </a:pPr>
            <a:endParaRPr lang="en-US" sz="1500" dirty="0">
              <a:solidFill>
                <a:schemeClr val="tx1">
                  <a:lumMod val="75000"/>
                  <a:lumOff val="25000"/>
                </a:schemeClr>
              </a:solidFill>
            </a:endParaRPr>
          </a:p>
        </p:txBody>
      </p:sp>
    </p:spTree>
    <p:extLst>
      <p:ext uri="{BB962C8B-B14F-4D97-AF65-F5344CB8AC3E}">
        <p14:creationId xmlns:p14="http://schemas.microsoft.com/office/powerpoint/2010/main" val="2505107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46">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Rectangle 48">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50">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65EB41B-3DBA-CFB3-0308-030E71D1B759}"/>
              </a:ext>
            </a:extLst>
          </p:cNvPr>
          <p:cNvSpPr>
            <a:spLocks noGrp="1"/>
          </p:cNvSpPr>
          <p:nvPr>
            <p:ph type="title"/>
          </p:nvPr>
        </p:nvSpPr>
        <p:spPr>
          <a:xfrm>
            <a:off x="601255" y="702155"/>
            <a:ext cx="3409783" cy="1300365"/>
          </a:xfrm>
        </p:spPr>
        <p:txBody>
          <a:bodyPr vert="horz" lIns="91440" tIns="45720" rIns="91440" bIns="45720" rtlCol="0">
            <a:normAutofit/>
          </a:bodyPr>
          <a:lstStyle/>
          <a:p>
            <a:r>
              <a:rPr lang="en-US">
                <a:solidFill>
                  <a:srgbClr val="FFFFFF"/>
                </a:solidFill>
              </a:rPr>
              <a:t>PREDICTED STAY BY DEPARTMENT</a:t>
            </a:r>
          </a:p>
        </p:txBody>
      </p:sp>
      <p:sp>
        <p:nvSpPr>
          <p:cNvPr id="27" name="Content Placeholder 26">
            <a:extLst>
              <a:ext uri="{FF2B5EF4-FFF2-40B4-BE49-F238E27FC236}">
                <a16:creationId xmlns:a16="http://schemas.microsoft.com/office/drawing/2014/main" id="{9562EB37-12B5-4714-D611-C83B9BA12278}"/>
              </a:ext>
            </a:extLst>
          </p:cNvPr>
          <p:cNvSpPr>
            <a:spLocks noGrp="1"/>
          </p:cNvSpPr>
          <p:nvPr>
            <p:ph idx="1"/>
          </p:nvPr>
        </p:nvSpPr>
        <p:spPr>
          <a:xfrm>
            <a:off x="601255" y="2177142"/>
            <a:ext cx="3409782" cy="3823607"/>
          </a:xfrm>
        </p:spPr>
        <p:txBody>
          <a:bodyPr>
            <a:normAutofit/>
          </a:bodyPr>
          <a:lstStyle/>
          <a:p>
            <a:pPr>
              <a:lnSpc>
                <a:spcPct val="90000"/>
              </a:lnSpc>
            </a:pPr>
            <a:r>
              <a:rPr lang="en-US" sz="1300" dirty="0">
                <a:solidFill>
                  <a:srgbClr val="FFFFFF"/>
                </a:solidFill>
              </a:rPr>
              <a:t>The Surgery department dominates total predicted stays, suggesting that patients undergoing surgical treatments have prolonged recovery periods. This emphasizes the need for dedicated post-surgery wards, optimized surgical planning, and higher resource provisioning (nurses and doctors).</a:t>
            </a:r>
          </a:p>
          <a:p>
            <a:pPr>
              <a:lnSpc>
                <a:spcPct val="90000"/>
              </a:lnSpc>
            </a:pPr>
            <a:r>
              <a:rPr lang="en-US" sz="1300" dirty="0">
                <a:solidFill>
                  <a:srgbClr val="FFFFFF"/>
                </a:solidFill>
              </a:rPr>
              <a:t>Anesthesia and Radiology departments also exhibit significant patient-days, likely due to preoperative care or imaging needs. This insight can help hospitals focus on scheduling efficiency and integrating these departments into surgical workflows.</a:t>
            </a:r>
          </a:p>
          <a:p>
            <a:pPr>
              <a:lnSpc>
                <a:spcPct val="90000"/>
              </a:lnSpc>
            </a:pPr>
            <a:r>
              <a:rPr lang="en-US" sz="1300" dirty="0">
                <a:solidFill>
                  <a:srgbClr val="FFFFFF"/>
                </a:solidFill>
              </a:rPr>
              <a:t>The Gynecology and Orthopedics departments have relatively lower patient-days. However, these departments still require adequate short-term room allocation to cater to frequent admissions.</a:t>
            </a:r>
          </a:p>
          <a:p>
            <a:pPr>
              <a:lnSpc>
                <a:spcPct val="90000"/>
              </a:lnSpc>
            </a:pPr>
            <a:endParaRPr lang="en-US" sz="1300" dirty="0">
              <a:solidFill>
                <a:srgbClr val="FFFFFF"/>
              </a:solidFill>
            </a:endParaRPr>
          </a:p>
        </p:txBody>
      </p:sp>
      <p:pic>
        <p:nvPicPr>
          <p:cNvPr id="4" name="Content Placeholder 3" descr="A graph with a bar and text&#10;&#10;Description automatically generated with medium confidence">
            <a:extLst>
              <a:ext uri="{FF2B5EF4-FFF2-40B4-BE49-F238E27FC236}">
                <a16:creationId xmlns:a16="http://schemas.microsoft.com/office/drawing/2014/main" id="{780C3F20-ACEC-9334-5819-6EE6E0709515}"/>
              </a:ext>
            </a:extLst>
          </p:cNvPr>
          <p:cNvPicPr>
            <a:picLocks noChangeAspect="1"/>
          </p:cNvPicPr>
          <p:nvPr/>
        </p:nvPicPr>
        <p:blipFill>
          <a:blip r:embed="rId2"/>
          <a:stretch>
            <a:fillRect/>
          </a:stretch>
        </p:blipFill>
        <p:spPr>
          <a:xfrm>
            <a:off x="4236334" y="1752303"/>
            <a:ext cx="7955666" cy="3997721"/>
          </a:xfrm>
          <a:prstGeom prst="rect">
            <a:avLst/>
          </a:prstGeom>
        </p:spPr>
      </p:pic>
    </p:spTree>
    <p:extLst>
      <p:ext uri="{BB962C8B-B14F-4D97-AF65-F5344CB8AC3E}">
        <p14:creationId xmlns:p14="http://schemas.microsoft.com/office/powerpoint/2010/main" val="171567428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F4014-8BC8-E3C3-2573-46FC47FFD7A9}"/>
              </a:ext>
            </a:extLst>
          </p:cNvPr>
          <p:cNvSpPr>
            <a:spLocks noGrp="1"/>
          </p:cNvSpPr>
          <p:nvPr>
            <p:ph type="title"/>
          </p:nvPr>
        </p:nvSpPr>
        <p:spPr/>
        <p:txBody>
          <a:bodyPr/>
          <a:lstStyle/>
          <a:p>
            <a:r>
              <a:rPr lang="en-US" dirty="0"/>
              <a:t>RESOURCE CALCULATION</a:t>
            </a:r>
          </a:p>
        </p:txBody>
      </p:sp>
      <p:graphicFrame>
        <p:nvGraphicFramePr>
          <p:cNvPr id="5" name="Content Placeholder 2">
            <a:extLst>
              <a:ext uri="{FF2B5EF4-FFF2-40B4-BE49-F238E27FC236}">
                <a16:creationId xmlns:a16="http://schemas.microsoft.com/office/drawing/2014/main" id="{D36B196D-3DD7-8B0F-425F-58AA6724DF5D}"/>
              </a:ext>
            </a:extLst>
          </p:cNvPr>
          <p:cNvGraphicFramePr>
            <a:graphicFrameLocks noGrp="1"/>
          </p:cNvGraphicFramePr>
          <p:nvPr>
            <p:ph idx="1"/>
          </p:nvPr>
        </p:nvGraphicFramePr>
        <p:xfrm>
          <a:off x="581192" y="2340864"/>
          <a:ext cx="11029615" cy="3634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4240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90A43-1F61-DDC2-6452-BBC5ACE6E8D9}"/>
              </a:ext>
            </a:extLst>
          </p:cNvPr>
          <p:cNvSpPr>
            <a:spLocks noGrp="1"/>
          </p:cNvSpPr>
          <p:nvPr>
            <p:ph type="title"/>
          </p:nvPr>
        </p:nvSpPr>
        <p:spPr/>
        <p:txBody>
          <a:bodyPr/>
          <a:lstStyle/>
          <a:p>
            <a:r>
              <a:rPr lang="en-US"/>
              <a:t>REQUIRED ROOMS BY DEPARTMENT</a:t>
            </a:r>
            <a:endParaRPr lang="en-US" dirty="0"/>
          </a:p>
        </p:txBody>
      </p:sp>
      <p:pic>
        <p:nvPicPr>
          <p:cNvPr id="4" name="Content Placeholder 3">
            <a:extLst>
              <a:ext uri="{FF2B5EF4-FFF2-40B4-BE49-F238E27FC236}">
                <a16:creationId xmlns:a16="http://schemas.microsoft.com/office/drawing/2014/main" id="{09A00383-045C-4309-EAB5-89ECA049DFEB}"/>
              </a:ext>
            </a:extLst>
          </p:cNvPr>
          <p:cNvPicPr>
            <a:picLocks noGrp="1" noChangeAspect="1"/>
          </p:cNvPicPr>
          <p:nvPr>
            <p:ph idx="1"/>
          </p:nvPr>
        </p:nvPicPr>
        <p:blipFill>
          <a:blip r:embed="rId2"/>
          <a:stretch>
            <a:fillRect/>
          </a:stretch>
        </p:blipFill>
        <p:spPr>
          <a:xfrm>
            <a:off x="1999860" y="1890876"/>
            <a:ext cx="8359622" cy="4520186"/>
          </a:xfrm>
          <a:prstGeom prst="rect">
            <a:avLst/>
          </a:prstGeom>
        </p:spPr>
      </p:pic>
    </p:spTree>
    <p:extLst>
      <p:ext uri="{BB962C8B-B14F-4D97-AF65-F5344CB8AC3E}">
        <p14:creationId xmlns:p14="http://schemas.microsoft.com/office/powerpoint/2010/main" val="3159558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D85ABC6-24D8-9FA8-993C-B7FB85F4CF60}"/>
              </a:ext>
            </a:extLst>
          </p:cNvPr>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REQUIREMENT OF NURSES BASED ON EACH DEPARTMENT</a:t>
            </a:r>
          </a:p>
        </p:txBody>
      </p:sp>
      <p:sp>
        <p:nvSpPr>
          <p:cNvPr id="8" name="Content Placeholder 7">
            <a:extLst>
              <a:ext uri="{FF2B5EF4-FFF2-40B4-BE49-F238E27FC236}">
                <a16:creationId xmlns:a16="http://schemas.microsoft.com/office/drawing/2014/main" id="{48DE6253-D361-E59C-CD04-CA7C290C6B37}"/>
              </a:ext>
            </a:extLst>
          </p:cNvPr>
          <p:cNvSpPr>
            <a:spLocks noGrp="1"/>
          </p:cNvSpPr>
          <p:nvPr>
            <p:ph idx="1"/>
          </p:nvPr>
        </p:nvSpPr>
        <p:spPr>
          <a:xfrm>
            <a:off x="601255" y="2177142"/>
            <a:ext cx="3409782" cy="3823607"/>
          </a:xfrm>
        </p:spPr>
        <p:txBody>
          <a:bodyPr>
            <a:normAutofit/>
          </a:bodyPr>
          <a:lstStyle/>
          <a:p>
            <a:r>
              <a:rPr lang="en-US">
                <a:solidFill>
                  <a:srgbClr val="FFFFFF"/>
                </a:solidFill>
              </a:rPr>
              <a:t>•	The Surgery department requires disproportionately high nurse availability due to longer stays and intensive post-operative care. Radiology and Anesthesia also show moderate nurse requirements for ongoing treatments.</a:t>
            </a:r>
          </a:p>
        </p:txBody>
      </p:sp>
      <p:pic>
        <p:nvPicPr>
          <p:cNvPr id="4" name="Content Placeholder 3" descr="A graph with a bar and text&#10;&#10;Description automatically generated with medium confidence">
            <a:extLst>
              <a:ext uri="{FF2B5EF4-FFF2-40B4-BE49-F238E27FC236}">
                <a16:creationId xmlns:a16="http://schemas.microsoft.com/office/drawing/2014/main" id="{09D2F0A8-F9AC-5F0B-776D-BB05A712C26B}"/>
              </a:ext>
            </a:extLst>
          </p:cNvPr>
          <p:cNvPicPr>
            <a:picLocks noChangeAspect="1"/>
          </p:cNvPicPr>
          <p:nvPr/>
        </p:nvPicPr>
        <p:blipFill>
          <a:blip r:embed="rId2"/>
          <a:stretch>
            <a:fillRect/>
          </a:stretch>
        </p:blipFill>
        <p:spPr>
          <a:xfrm>
            <a:off x="4592231" y="956149"/>
            <a:ext cx="7153236" cy="5270030"/>
          </a:xfrm>
          <a:prstGeom prst="rect">
            <a:avLst/>
          </a:prstGeom>
        </p:spPr>
      </p:pic>
    </p:spTree>
    <p:extLst>
      <p:ext uri="{BB962C8B-B14F-4D97-AF65-F5344CB8AC3E}">
        <p14:creationId xmlns:p14="http://schemas.microsoft.com/office/powerpoint/2010/main" val="201030477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31">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264316F-5A66-2601-87F8-76D367A5669B}"/>
              </a:ext>
            </a:extLst>
          </p:cNvPr>
          <p:cNvSpPr>
            <a:spLocks noGrp="1"/>
          </p:cNvSpPr>
          <p:nvPr>
            <p:ph type="title"/>
          </p:nvPr>
        </p:nvSpPr>
        <p:spPr>
          <a:xfrm>
            <a:off x="601255" y="702155"/>
            <a:ext cx="3409783" cy="1300365"/>
          </a:xfrm>
        </p:spPr>
        <p:txBody>
          <a:bodyPr>
            <a:normAutofit/>
          </a:bodyPr>
          <a:lstStyle/>
          <a:p>
            <a:pPr>
              <a:lnSpc>
                <a:spcPct val="90000"/>
              </a:lnSpc>
            </a:pPr>
            <a:r>
              <a:rPr lang="en-US" sz="2400">
                <a:solidFill>
                  <a:srgbClr val="FFFFFF"/>
                </a:solidFill>
              </a:rPr>
              <a:t>REQUIREMENT FOR DOCTORS BASED ON EACH DEPARTMENT</a:t>
            </a:r>
          </a:p>
        </p:txBody>
      </p:sp>
      <p:sp>
        <p:nvSpPr>
          <p:cNvPr id="8" name="Content Placeholder 7">
            <a:extLst>
              <a:ext uri="{FF2B5EF4-FFF2-40B4-BE49-F238E27FC236}">
                <a16:creationId xmlns:a16="http://schemas.microsoft.com/office/drawing/2014/main" id="{8AD00125-2705-CE7C-3774-07ADEE72A5B7}"/>
              </a:ext>
            </a:extLst>
          </p:cNvPr>
          <p:cNvSpPr>
            <a:spLocks noGrp="1"/>
          </p:cNvSpPr>
          <p:nvPr>
            <p:ph idx="1"/>
          </p:nvPr>
        </p:nvSpPr>
        <p:spPr>
          <a:xfrm>
            <a:off x="601255" y="2177142"/>
            <a:ext cx="3409782" cy="3823607"/>
          </a:xfrm>
        </p:spPr>
        <p:txBody>
          <a:bodyPr>
            <a:normAutofit/>
          </a:bodyPr>
          <a:lstStyle/>
          <a:p>
            <a:r>
              <a:rPr lang="en-US" dirty="0">
                <a:solidFill>
                  <a:srgbClr val="FFFFFF"/>
                </a:solidFill>
              </a:rPr>
              <a:t>•	The Surgery department again dominates in required doctor counts, reflecting the criticality of surgical procedures and patient monitoring needs. Anesthesia comes next, which aligns with the complexity of preoperative and intraoperative care.</a:t>
            </a:r>
          </a:p>
          <a:p>
            <a:endParaRPr lang="en-US" dirty="0">
              <a:solidFill>
                <a:srgbClr val="FFFFFF"/>
              </a:solidFill>
            </a:endParaRPr>
          </a:p>
          <a:p>
            <a:pPr marL="0" indent="0">
              <a:buNone/>
            </a:pPr>
            <a:endParaRPr lang="en-US" dirty="0">
              <a:solidFill>
                <a:srgbClr val="FFFFFF"/>
              </a:solidFill>
            </a:endParaRPr>
          </a:p>
        </p:txBody>
      </p:sp>
      <p:pic>
        <p:nvPicPr>
          <p:cNvPr id="4" name="Content Placeholder 3" descr="A graph with red and white text&#10;&#10;Description automatically generated with medium confidence">
            <a:extLst>
              <a:ext uri="{FF2B5EF4-FFF2-40B4-BE49-F238E27FC236}">
                <a16:creationId xmlns:a16="http://schemas.microsoft.com/office/drawing/2014/main" id="{97BAC447-F27C-BF07-9E82-ED72C51CA845}"/>
              </a:ext>
            </a:extLst>
          </p:cNvPr>
          <p:cNvPicPr>
            <a:picLocks noChangeAspect="1"/>
          </p:cNvPicPr>
          <p:nvPr/>
        </p:nvPicPr>
        <p:blipFill>
          <a:blip r:embed="rId2"/>
          <a:stretch>
            <a:fillRect/>
          </a:stretch>
        </p:blipFill>
        <p:spPr>
          <a:xfrm>
            <a:off x="4592231" y="702155"/>
            <a:ext cx="7485447" cy="5524024"/>
          </a:xfrm>
          <a:prstGeom prst="rect">
            <a:avLst/>
          </a:prstGeom>
        </p:spPr>
      </p:pic>
    </p:spTree>
    <p:extLst>
      <p:ext uri="{BB962C8B-B14F-4D97-AF65-F5344CB8AC3E}">
        <p14:creationId xmlns:p14="http://schemas.microsoft.com/office/powerpoint/2010/main" val="200583646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D64062D-717D-4568-1964-FAA669D74C65}"/>
              </a:ext>
            </a:extLst>
          </p:cNvPr>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REQUIRED ROOMS VS ALLOCATED ROOMS</a:t>
            </a:r>
          </a:p>
        </p:txBody>
      </p:sp>
      <p:sp>
        <p:nvSpPr>
          <p:cNvPr id="8" name="Content Placeholder 7">
            <a:extLst>
              <a:ext uri="{FF2B5EF4-FFF2-40B4-BE49-F238E27FC236}">
                <a16:creationId xmlns:a16="http://schemas.microsoft.com/office/drawing/2014/main" id="{92B447CF-11B5-A9ED-AA8C-39B639971F27}"/>
              </a:ext>
            </a:extLst>
          </p:cNvPr>
          <p:cNvSpPr>
            <a:spLocks noGrp="1"/>
          </p:cNvSpPr>
          <p:nvPr>
            <p:ph idx="1"/>
          </p:nvPr>
        </p:nvSpPr>
        <p:spPr>
          <a:xfrm>
            <a:off x="601255" y="2177142"/>
            <a:ext cx="3409782" cy="3823607"/>
          </a:xfrm>
        </p:spPr>
        <p:txBody>
          <a:bodyPr>
            <a:normAutofit fontScale="92500" lnSpcReduction="20000"/>
          </a:bodyPr>
          <a:lstStyle/>
          <a:p>
            <a:r>
              <a:rPr lang="en-US" dirty="0">
                <a:solidFill>
                  <a:srgbClr val="FFFFFF"/>
                </a:solidFill>
              </a:rPr>
              <a:t>•	Several hospitals had significant gaps between required and allocated rooms.</a:t>
            </a:r>
          </a:p>
          <a:p>
            <a:r>
              <a:rPr lang="en-US" dirty="0">
                <a:solidFill>
                  <a:srgbClr val="FFFFFF"/>
                </a:solidFill>
              </a:rPr>
              <a:t>•	The visualizations reveal resource gaps where required rooms significantly exceed allocated rooms, particularly in Surgery departments and hospitals with codes 26, 23, and 5.</a:t>
            </a:r>
          </a:p>
          <a:p>
            <a:r>
              <a:rPr lang="en-US" dirty="0">
                <a:solidFill>
                  <a:srgbClr val="FFFFFF"/>
                </a:solidFill>
              </a:rPr>
              <a:t>•	Hospitals in certain regions (like Region X) face consistent room shortages, indicating that urban hospitals may experience higher patient inflow than rural ones.</a:t>
            </a:r>
          </a:p>
          <a:p>
            <a:endParaRPr lang="en-US" dirty="0">
              <a:solidFill>
                <a:srgbClr val="FFFFFF"/>
              </a:solidFill>
            </a:endParaRPr>
          </a:p>
        </p:txBody>
      </p:sp>
      <p:pic>
        <p:nvPicPr>
          <p:cNvPr id="4" name="Content Placeholder 3" descr="A graph of green and blue bars&#10;&#10;Description automatically generated">
            <a:extLst>
              <a:ext uri="{FF2B5EF4-FFF2-40B4-BE49-F238E27FC236}">
                <a16:creationId xmlns:a16="http://schemas.microsoft.com/office/drawing/2014/main" id="{B1A45419-4DE0-FCB7-622E-707A3B8C9430}"/>
              </a:ext>
            </a:extLst>
          </p:cNvPr>
          <p:cNvPicPr>
            <a:picLocks noChangeAspect="1"/>
          </p:cNvPicPr>
          <p:nvPr/>
        </p:nvPicPr>
        <p:blipFill>
          <a:blip r:embed="rId2"/>
          <a:stretch>
            <a:fillRect/>
          </a:stretch>
        </p:blipFill>
        <p:spPr>
          <a:xfrm>
            <a:off x="4592231" y="847493"/>
            <a:ext cx="6831503" cy="5378685"/>
          </a:xfrm>
          <a:prstGeom prst="rect">
            <a:avLst/>
          </a:prstGeom>
        </p:spPr>
      </p:pic>
    </p:spTree>
    <p:extLst>
      <p:ext uri="{BB962C8B-B14F-4D97-AF65-F5344CB8AC3E}">
        <p14:creationId xmlns:p14="http://schemas.microsoft.com/office/powerpoint/2010/main" val="43325416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 name="Rectangle 97">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0" name="Rectangle 99">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Title 12">
            <a:extLst>
              <a:ext uri="{FF2B5EF4-FFF2-40B4-BE49-F238E27FC236}">
                <a16:creationId xmlns:a16="http://schemas.microsoft.com/office/drawing/2014/main" id="{FB23E1E4-7CB2-923B-9D41-672CB85E05DA}"/>
              </a:ext>
            </a:extLst>
          </p:cNvPr>
          <p:cNvSpPr>
            <a:spLocks noGrp="1"/>
          </p:cNvSpPr>
          <p:nvPr>
            <p:ph type="title"/>
          </p:nvPr>
        </p:nvSpPr>
        <p:spPr>
          <a:xfrm>
            <a:off x="581192" y="702156"/>
            <a:ext cx="11029616" cy="1188720"/>
          </a:xfrm>
        </p:spPr>
        <p:txBody>
          <a:bodyPr vert="horz" lIns="91440" tIns="45720" rIns="91440" bIns="45720" rtlCol="0" anchor="b">
            <a:normAutofit/>
          </a:bodyPr>
          <a:lstStyle/>
          <a:p>
            <a:r>
              <a:rPr lang="en-US" b="0" kern="1200" cap="all" dirty="0">
                <a:solidFill>
                  <a:schemeClr val="tx1">
                    <a:lumMod val="75000"/>
                    <a:lumOff val="25000"/>
                  </a:schemeClr>
                </a:solidFill>
                <a:latin typeface="+mj-lt"/>
                <a:ea typeface="+mj-ea"/>
                <a:cs typeface="+mj-cs"/>
              </a:rPr>
              <a:t>Introduction	</a:t>
            </a:r>
          </a:p>
        </p:txBody>
      </p:sp>
      <p:sp>
        <p:nvSpPr>
          <p:cNvPr id="102" name="Rectangle 101">
            <a:extLst>
              <a:ext uri="{FF2B5EF4-FFF2-40B4-BE49-F238E27FC236}">
                <a16:creationId xmlns:a16="http://schemas.microsoft.com/office/drawing/2014/main" id="{7A4CA679-3546-4E14-8FB8-F57168C37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 name="Rectangle 103">
            <a:extLst>
              <a:ext uri="{FF2B5EF4-FFF2-40B4-BE49-F238E27FC236}">
                <a16:creationId xmlns:a16="http://schemas.microsoft.com/office/drawing/2014/main" id="{44D16E90-7C64-4C04-A50A-B866A1A9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6" name="Rectangle 105">
            <a:extLst>
              <a:ext uri="{FF2B5EF4-FFF2-40B4-BE49-F238E27FC236}">
                <a16:creationId xmlns:a16="http://schemas.microsoft.com/office/drawing/2014/main" id="{DBE4DD59-5AA2-46C6-B6A8-9B4C62D19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8" name="Rectangle 107">
            <a:extLst>
              <a:ext uri="{FF2B5EF4-FFF2-40B4-BE49-F238E27FC236}">
                <a16:creationId xmlns:a16="http://schemas.microsoft.com/office/drawing/2014/main" id="{160CE81C-67DC-489E-BFFB-877C80B85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rgbClr val="FFFFFF">
              <a:alpha val="80000"/>
            </a:srgbClr>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Placeholder 21" descr="A close-up of a stethoscope">
            <a:extLst>
              <a:ext uri="{FF2B5EF4-FFF2-40B4-BE49-F238E27FC236}">
                <a16:creationId xmlns:a16="http://schemas.microsoft.com/office/drawing/2014/main" id="{63F55FD3-B051-BD22-347E-065B72C87E1C}"/>
              </a:ext>
            </a:extLst>
          </p:cNvPr>
          <p:cNvPicPr>
            <a:picLocks noGrp="1" noChangeAspect="1"/>
          </p:cNvPicPr>
          <p:nvPr>
            <p:ph type="pic" sz="quarter" idx="13"/>
          </p:nvPr>
        </p:nvPicPr>
        <p:blipFill>
          <a:blip r:embed="rId3"/>
          <a:srcRect t="4375" r="-2" b="-2"/>
          <a:stretch/>
        </p:blipFill>
        <p:spPr>
          <a:xfrm>
            <a:off x="611392" y="2347105"/>
            <a:ext cx="5074920" cy="3712464"/>
          </a:xfrm>
          <a:prstGeom prst="rect">
            <a:avLst/>
          </a:prstGeom>
        </p:spPr>
      </p:pic>
      <p:sp>
        <p:nvSpPr>
          <p:cNvPr id="2" name="Content Placeholder 1">
            <a:extLst>
              <a:ext uri="{FF2B5EF4-FFF2-40B4-BE49-F238E27FC236}">
                <a16:creationId xmlns:a16="http://schemas.microsoft.com/office/drawing/2014/main" id="{33BA77E2-9E09-1F54-70C8-404C907EFA6E}"/>
              </a:ext>
            </a:extLst>
          </p:cNvPr>
          <p:cNvSpPr>
            <a:spLocks noGrp="1" noChangeArrowheads="1"/>
          </p:cNvSpPr>
          <p:nvPr>
            <p:ph sz="quarter" idx="4"/>
          </p:nvPr>
        </p:nvSpPr>
        <p:spPr bwMode="auto">
          <a:xfrm>
            <a:off x="6340830" y="2340864"/>
            <a:ext cx="5269977" cy="363448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fontAlgn="base">
              <a:buFont typeface="Wingdings 2" panose="05020102010507070707" pitchFamily="18" charset="2"/>
              <a:buChar char=""/>
              <a:tabLst/>
            </a:pPr>
            <a:endParaRPr kumimoji="0" lang="en-US" altLang="en-US" b="0" i="0" u="none" strike="noStrike" cap="none" normalizeH="0" baseline="0" dirty="0">
              <a:ln>
                <a:noFill/>
              </a:ln>
              <a:effectLst/>
            </a:endParaRPr>
          </a:p>
          <a:p>
            <a:pPr marL="0" marR="0" lvl="0" indent="0" fontAlgn="base">
              <a:buFont typeface="Wingdings 2" panose="05020102010507070707" pitchFamily="18" charset="2"/>
              <a:buChar char=""/>
              <a:tabLst/>
            </a:pPr>
            <a:r>
              <a:rPr kumimoji="0" lang="en-US" altLang="en-US" b="0" i="0" u="none" strike="noStrike" cap="none" normalizeH="0" baseline="0" dirty="0">
                <a:ln>
                  <a:noFill/>
                </a:ln>
                <a:effectLst/>
              </a:rPr>
              <a:t>Hospitals face challenges in optimizing resources like rooms, staff, and equipment to meet patient care demands effectively.</a:t>
            </a:r>
          </a:p>
          <a:p>
            <a:pPr marL="0" marR="0" lvl="0" indent="0" fontAlgn="base">
              <a:buFont typeface="Wingdings 2" panose="05020102010507070707" pitchFamily="18" charset="2"/>
              <a:buChar char=""/>
              <a:tabLst/>
            </a:pPr>
            <a:r>
              <a:rPr kumimoji="0" lang="en-US" altLang="en-US" b="0" i="0" u="none" strike="noStrike" cap="none" normalizeH="0" baseline="0" dirty="0">
                <a:ln>
                  <a:noFill/>
                </a:ln>
                <a:effectLst/>
              </a:rPr>
              <a:t>Reliable data-driven solutions are essential for balancing resource allocation and improving operational efficiency.</a:t>
            </a:r>
          </a:p>
          <a:p>
            <a:pPr marL="0" marR="0" lvl="0" indent="0" fontAlgn="base">
              <a:buFont typeface="Wingdings 2" panose="05020102010507070707" pitchFamily="18" charset="2"/>
              <a:buChar char=""/>
              <a:tabLst/>
            </a:pPr>
            <a:r>
              <a:rPr kumimoji="0" lang="en-US" altLang="en-US" b="0" i="0" u="none" strike="noStrike" cap="none" normalizeH="0" baseline="0" dirty="0">
                <a:ln>
                  <a:noFill/>
                </a:ln>
                <a:effectLst/>
              </a:rPr>
              <a:t>The Covid-19 pandemic highlighted significant gaps in healthcare management, emphasizing the need for predictive analytics to enhance preparedness and resource planning. </a:t>
            </a:r>
          </a:p>
        </p:txBody>
      </p:sp>
    </p:spTree>
    <p:extLst>
      <p:ext uri="{BB962C8B-B14F-4D97-AF65-F5344CB8AC3E}">
        <p14:creationId xmlns:p14="http://schemas.microsoft.com/office/powerpoint/2010/main" val="2201125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7" name="Rectangle 56">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9" name="Rectangle 58">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61" name="Rectangle 60">
            <a:extLst>
              <a:ext uri="{FF2B5EF4-FFF2-40B4-BE49-F238E27FC236}">
                <a16:creationId xmlns:a16="http://schemas.microsoft.com/office/drawing/2014/main" id="{8D2B4922-7602-46A0-9EEB-1F737C65F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30">
            <a:extLst>
              <a:ext uri="{FF2B5EF4-FFF2-40B4-BE49-F238E27FC236}">
                <a16:creationId xmlns:a16="http://schemas.microsoft.com/office/drawing/2014/main" id="{B045D6AF-532B-394C-0C6F-38B6628CE9DF}"/>
              </a:ext>
            </a:extLst>
          </p:cNvPr>
          <p:cNvSpPr>
            <a:spLocks noGrp="1"/>
          </p:cNvSpPr>
          <p:nvPr>
            <p:ph type="title"/>
          </p:nvPr>
        </p:nvSpPr>
        <p:spPr>
          <a:xfrm>
            <a:off x="581192" y="702156"/>
            <a:ext cx="11029616" cy="535629"/>
          </a:xfrm>
        </p:spPr>
        <p:txBody>
          <a:bodyPr vert="horz" lIns="91440" tIns="45720" rIns="91440" bIns="45720" rtlCol="0" anchor="b">
            <a:normAutofit/>
          </a:bodyPr>
          <a:lstStyle/>
          <a:p>
            <a:r>
              <a:rPr lang="en-US" dirty="0"/>
              <a:t>Key findings and insights</a:t>
            </a:r>
          </a:p>
        </p:txBody>
      </p:sp>
      <p:sp>
        <p:nvSpPr>
          <p:cNvPr id="63" name="Rectangle 62">
            <a:extLst>
              <a:ext uri="{FF2B5EF4-FFF2-40B4-BE49-F238E27FC236}">
                <a16:creationId xmlns:a16="http://schemas.microsoft.com/office/drawing/2014/main" id="{970450C2-785F-4B9A-ADCF-A3081A1CF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5" name="Rectangle 64">
            <a:extLst>
              <a:ext uri="{FF2B5EF4-FFF2-40B4-BE49-F238E27FC236}">
                <a16:creationId xmlns:a16="http://schemas.microsoft.com/office/drawing/2014/main" id="{6616FE08-2FA4-454F-8805-C2B340EE8C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7" name="Rectangle 66">
            <a:extLst>
              <a:ext uri="{FF2B5EF4-FFF2-40B4-BE49-F238E27FC236}">
                <a16:creationId xmlns:a16="http://schemas.microsoft.com/office/drawing/2014/main" id="{AD6FD8DB-BEB0-487A-910E-E4D3E89D7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9" name="Rectangle 68">
            <a:extLst>
              <a:ext uri="{FF2B5EF4-FFF2-40B4-BE49-F238E27FC236}">
                <a16:creationId xmlns:a16="http://schemas.microsoft.com/office/drawing/2014/main" id="{E7F0B04F-9887-478F-B1F0-5B28D467D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Placeholder 22" descr="A group of people giving each other a high five">
            <a:extLst>
              <a:ext uri="{FF2B5EF4-FFF2-40B4-BE49-F238E27FC236}">
                <a16:creationId xmlns:a16="http://schemas.microsoft.com/office/drawing/2014/main" id="{D92A2E6E-E7AB-92FB-0E6F-133483021C22}"/>
              </a:ext>
            </a:extLst>
          </p:cNvPr>
          <p:cNvPicPr>
            <a:picLocks noGrp="1" noChangeAspect="1"/>
          </p:cNvPicPr>
          <p:nvPr>
            <p:ph type="pic" sz="quarter" idx="13"/>
          </p:nvPr>
        </p:nvPicPr>
        <p:blipFill rotWithShape="1">
          <a:blip r:embed="rId3"/>
          <a:srcRect l="6095" r="6095"/>
          <a:stretch/>
        </p:blipFill>
        <p:spPr>
          <a:xfrm>
            <a:off x="776650" y="3054050"/>
            <a:ext cx="3061163" cy="2318270"/>
          </a:xfrm>
          <a:prstGeom prst="rect">
            <a:avLst/>
          </a:prstGeom>
        </p:spPr>
      </p:pic>
      <p:sp>
        <p:nvSpPr>
          <p:cNvPr id="54" name="Content Placeholder 2">
            <a:extLst>
              <a:ext uri="{FF2B5EF4-FFF2-40B4-BE49-F238E27FC236}">
                <a16:creationId xmlns:a16="http://schemas.microsoft.com/office/drawing/2014/main" id="{2F59B25D-9615-9332-C32E-4F458417E11E}"/>
              </a:ext>
            </a:extLst>
          </p:cNvPr>
          <p:cNvSpPr>
            <a:spLocks noGrp="1"/>
          </p:cNvSpPr>
          <p:nvPr>
            <p:ph sz="quarter" idx="4"/>
          </p:nvPr>
        </p:nvSpPr>
        <p:spPr>
          <a:xfrm>
            <a:off x="4175210" y="1360555"/>
            <a:ext cx="8016790" cy="5470256"/>
          </a:xfrm>
        </p:spPr>
        <p:txBody>
          <a:bodyPr vert="horz" lIns="91440" tIns="45720" rIns="91440" bIns="45720" rtlCol="0" anchor="ctr">
            <a:noAutofit/>
          </a:bodyPr>
          <a:lstStyle/>
          <a:p>
            <a:pPr marL="342900" marR="0" lvl="0" indent="-342900">
              <a:lnSpc>
                <a:spcPct val="90000"/>
              </a:lnSpc>
              <a:buFont typeface="Wingdings 2" panose="05020102010507070707" pitchFamily="18" charset="2"/>
              <a:buChar char=""/>
              <a:tabLst>
                <a:tab pos="521335" algn="l"/>
              </a:tabLst>
            </a:pPr>
            <a:r>
              <a:rPr lang="en-US" sz="1400" b="1" u="none" strike="noStrike" dirty="0">
                <a:effectLst/>
                <a:uFill>
                  <a:solidFill>
                    <a:srgbClr val="000000"/>
                  </a:solidFill>
                </a:uFill>
              </a:rPr>
              <a:t>Surgery Department</a:t>
            </a:r>
            <a:r>
              <a:rPr lang="en-US" sz="1400" b="1" dirty="0">
                <a:uFill>
                  <a:solidFill>
                    <a:srgbClr val="000000"/>
                  </a:solidFill>
                </a:uFill>
              </a:rPr>
              <a:t>: </a:t>
            </a:r>
            <a:r>
              <a:rPr lang="en-US" sz="1400" u="none" strike="noStrike" dirty="0">
                <a:effectLst/>
                <a:uFill>
                  <a:solidFill>
                    <a:srgbClr val="000000"/>
                  </a:solidFill>
                </a:uFill>
              </a:rPr>
              <a:t>Surgery requires the most resources (rooms, nurses, doctors) due to extended patient stays and recovery durations.</a:t>
            </a:r>
            <a:endParaRPr lang="en-US" sz="1400" u="sng" dirty="0">
              <a:effectLst/>
              <a:uFill>
                <a:solidFill>
                  <a:srgbClr val="000000"/>
                </a:solidFill>
              </a:uFill>
            </a:endParaRPr>
          </a:p>
          <a:p>
            <a:pPr marL="342900" marR="0" lvl="0" indent="-342900">
              <a:lnSpc>
                <a:spcPct val="90000"/>
              </a:lnSpc>
              <a:buFont typeface="Wingdings 2" panose="05020102010507070707" pitchFamily="18" charset="2"/>
              <a:buChar char=""/>
              <a:tabLst>
                <a:tab pos="521335" algn="l"/>
              </a:tabLst>
            </a:pPr>
            <a:r>
              <a:rPr lang="en-US" sz="1400" b="1" u="none" strike="noStrike" dirty="0">
                <a:effectLst/>
                <a:uFill>
                  <a:solidFill>
                    <a:srgbClr val="000000"/>
                  </a:solidFill>
                </a:uFill>
              </a:rPr>
              <a:t>Resource Demand Trends Across Regions</a:t>
            </a:r>
            <a:r>
              <a:rPr lang="en-US" sz="1400" b="1" u="sng" strike="noStrike" dirty="0">
                <a:effectLst/>
                <a:uFill>
                  <a:solidFill>
                    <a:srgbClr val="000000"/>
                  </a:solidFill>
                </a:uFill>
              </a:rPr>
              <a:t>: </a:t>
            </a:r>
            <a:r>
              <a:rPr lang="en-US" sz="1400" u="none" strike="noStrike" dirty="0">
                <a:effectLst/>
                <a:uFill>
                  <a:solidFill>
                    <a:srgbClr val="000000"/>
                  </a:solidFill>
                </a:uFill>
              </a:rPr>
              <a:t>Hospitals in Region X consistently experience higher resource shortages compared to Regions Y and Z. This could be due to a higher patient inflow and resource constraints.</a:t>
            </a:r>
            <a:endParaRPr lang="en-US" sz="1400" u="sng" dirty="0">
              <a:effectLst/>
              <a:uFill>
                <a:solidFill>
                  <a:srgbClr val="000000"/>
                </a:solidFill>
              </a:uFill>
            </a:endParaRPr>
          </a:p>
          <a:p>
            <a:pPr marL="342900" marR="0" lvl="0" indent="-342900">
              <a:lnSpc>
                <a:spcPct val="90000"/>
              </a:lnSpc>
              <a:buFont typeface="Wingdings 2" panose="05020102010507070707" pitchFamily="18" charset="2"/>
              <a:buChar char=""/>
              <a:tabLst>
                <a:tab pos="521335" algn="l"/>
              </a:tabLst>
            </a:pPr>
            <a:r>
              <a:rPr lang="en-US" sz="1400" b="1" u="none" strike="noStrike" dirty="0">
                <a:effectLst/>
                <a:uFill>
                  <a:solidFill>
                    <a:srgbClr val="000000"/>
                  </a:solidFill>
                </a:uFill>
              </a:rPr>
              <a:t>Resource Gaps</a:t>
            </a:r>
            <a:r>
              <a:rPr lang="en-US" sz="1400" u="none" strike="noStrike" dirty="0">
                <a:effectLst/>
                <a:uFill>
                  <a:solidFill>
                    <a:srgbClr val="000000"/>
                  </a:solidFill>
                </a:uFill>
              </a:rPr>
              <a:t>:</a:t>
            </a:r>
            <a:r>
              <a:rPr lang="en-US" sz="1400" u="sng" dirty="0">
                <a:uFill>
                  <a:solidFill>
                    <a:srgbClr val="000000"/>
                  </a:solidFill>
                </a:uFill>
              </a:rPr>
              <a:t> </a:t>
            </a:r>
            <a:r>
              <a:rPr lang="en-US" sz="1400" u="none" strike="noStrike" dirty="0">
                <a:effectLst/>
                <a:uFill>
                  <a:solidFill>
                    <a:srgbClr val="000000"/>
                  </a:solidFill>
                </a:uFill>
              </a:rPr>
              <a:t>Hospitals with fewer extra rooms often face severe mismatches in resource allocation.</a:t>
            </a:r>
            <a:endParaRPr lang="en-US" sz="1400" u="sng" dirty="0">
              <a:effectLst/>
              <a:uFill>
                <a:solidFill>
                  <a:srgbClr val="000000"/>
                </a:solidFill>
              </a:uFill>
            </a:endParaRPr>
          </a:p>
          <a:p>
            <a:pPr marL="342900" marR="0" lvl="0" indent="-342900">
              <a:lnSpc>
                <a:spcPct val="90000"/>
              </a:lnSpc>
              <a:buFont typeface="Wingdings 2" panose="05020102010507070707" pitchFamily="18" charset="2"/>
              <a:buChar char=""/>
              <a:tabLst>
                <a:tab pos="521335" algn="l"/>
              </a:tabLst>
            </a:pPr>
            <a:r>
              <a:rPr lang="en-US" sz="1400" b="1" u="none" strike="noStrike" dirty="0">
                <a:effectLst/>
                <a:uFill>
                  <a:solidFill>
                    <a:srgbClr val="000000"/>
                  </a:solidFill>
                </a:uFill>
              </a:rPr>
              <a:t>LOS by Age Group:</a:t>
            </a:r>
            <a:r>
              <a:rPr lang="en-US" sz="1400" b="1" u="sng" dirty="0">
                <a:uFill>
                  <a:solidFill>
                    <a:srgbClr val="000000"/>
                  </a:solidFill>
                </a:uFill>
              </a:rPr>
              <a:t> </a:t>
            </a:r>
            <a:r>
              <a:rPr lang="en-US" sz="1400" u="none" strike="noStrike" dirty="0">
                <a:effectLst/>
                <a:uFill>
                  <a:solidFill>
                    <a:srgbClr val="000000"/>
                  </a:solidFill>
                </a:uFill>
              </a:rPr>
              <a:t>Patients in the 41-50 age group showed significant LOS, particularly in Surgery and Anesthesia departments.</a:t>
            </a:r>
            <a:endParaRPr lang="en-US" sz="1400" u="sng" dirty="0">
              <a:effectLst/>
              <a:uFill>
                <a:solidFill>
                  <a:srgbClr val="000000"/>
                </a:solidFill>
              </a:uFill>
            </a:endParaRPr>
          </a:p>
          <a:p>
            <a:pPr marL="342900" marR="0" lvl="0" indent="-342900">
              <a:lnSpc>
                <a:spcPct val="90000"/>
              </a:lnSpc>
              <a:buFont typeface="Wingdings 2" panose="05020102010507070707" pitchFamily="18" charset="2"/>
              <a:buChar char=""/>
            </a:pPr>
            <a:r>
              <a:rPr lang="en-US" sz="1400" b="1" u="none" strike="noStrike" dirty="0">
                <a:effectLst/>
                <a:uFill>
                  <a:solidFill>
                    <a:srgbClr val="000000"/>
                  </a:solidFill>
                </a:uFill>
              </a:rPr>
              <a:t>Resource Bottlenecks</a:t>
            </a:r>
            <a:r>
              <a:rPr lang="en-US" sz="1400" u="none" strike="noStrike" dirty="0">
                <a:effectLst/>
                <a:uFill>
                  <a:solidFill>
                    <a:srgbClr val="000000"/>
                  </a:solidFill>
                </a:uFill>
              </a:rPr>
              <a:t>: </a:t>
            </a:r>
            <a:r>
              <a:rPr lang="en-US" sz="1400" u="sng" dirty="0">
                <a:uFill>
                  <a:solidFill>
                    <a:srgbClr val="000000"/>
                  </a:solidFill>
                </a:uFill>
              </a:rPr>
              <a:t> </a:t>
            </a:r>
            <a:r>
              <a:rPr lang="en-US" sz="1400" u="none" strike="noStrike" dirty="0">
                <a:effectLst/>
                <a:uFill>
                  <a:solidFill>
                    <a:srgbClr val="000000"/>
                  </a:solidFill>
                </a:uFill>
              </a:rPr>
              <a:t>The Surgery department poses a critical resource bottleneck due to prolonged patient recovery periods.</a:t>
            </a:r>
            <a:endParaRPr lang="en-US" sz="1400" u="sng" dirty="0">
              <a:effectLst/>
              <a:uFill>
                <a:solidFill>
                  <a:srgbClr val="000000"/>
                </a:solidFill>
              </a:uFill>
            </a:endParaRPr>
          </a:p>
          <a:p>
            <a:pPr marL="342900" marR="0" lvl="0" indent="-342900">
              <a:lnSpc>
                <a:spcPct val="90000"/>
              </a:lnSpc>
              <a:buFont typeface="Wingdings 2" panose="05020102010507070707" pitchFamily="18" charset="2"/>
              <a:buChar char=""/>
              <a:tabLst>
                <a:tab pos="521335" algn="l"/>
              </a:tabLst>
            </a:pPr>
            <a:r>
              <a:rPr lang="en-US" sz="1400" b="1" u="none" strike="noStrike" dirty="0">
                <a:effectLst/>
                <a:uFill>
                  <a:solidFill>
                    <a:srgbClr val="000000"/>
                  </a:solidFill>
                </a:uFill>
              </a:rPr>
              <a:t>Regional Challenges</a:t>
            </a:r>
            <a:r>
              <a:rPr lang="en-US" sz="1400" u="none" strike="noStrike" dirty="0">
                <a:effectLst/>
                <a:uFill>
                  <a:solidFill>
                    <a:srgbClr val="000000"/>
                  </a:solidFill>
                </a:uFill>
              </a:rPr>
              <a:t>: </a:t>
            </a:r>
            <a:r>
              <a:rPr lang="en-US" sz="1400" u="sng" dirty="0">
                <a:uFill>
                  <a:solidFill>
                    <a:srgbClr val="000000"/>
                  </a:solidFill>
                </a:uFill>
              </a:rPr>
              <a:t> </a:t>
            </a:r>
            <a:r>
              <a:rPr lang="en-US" sz="1400" u="none" strike="noStrike" dirty="0">
                <a:effectLst/>
                <a:uFill>
                  <a:solidFill>
                    <a:srgbClr val="000000"/>
                  </a:solidFill>
                </a:uFill>
              </a:rPr>
              <a:t>Hospitals in high-demand regions face recurring shortages, exacerbated during emergencies.</a:t>
            </a:r>
            <a:endParaRPr lang="en-US" sz="1400" u="sng" dirty="0">
              <a:effectLst/>
              <a:uFill>
                <a:solidFill>
                  <a:srgbClr val="000000"/>
                </a:solidFill>
              </a:uFill>
            </a:endParaRPr>
          </a:p>
          <a:p>
            <a:pPr marL="342900" marR="0" lvl="0" indent="-342900">
              <a:lnSpc>
                <a:spcPct val="90000"/>
              </a:lnSpc>
              <a:buFont typeface="Wingdings 2" panose="05020102010507070707" pitchFamily="18" charset="2"/>
              <a:buChar char=""/>
              <a:tabLst>
                <a:tab pos="521335" algn="l"/>
              </a:tabLst>
            </a:pPr>
            <a:r>
              <a:rPr lang="en-US" sz="1400" b="1" u="none" strike="noStrike" dirty="0">
                <a:effectLst/>
                <a:uFill>
                  <a:solidFill>
                    <a:srgbClr val="000000"/>
                  </a:solidFill>
                </a:uFill>
              </a:rPr>
              <a:t>Severity of Illness</a:t>
            </a:r>
            <a:r>
              <a:rPr lang="en-US" sz="1400" b="1" dirty="0">
                <a:uFill>
                  <a:solidFill>
                    <a:srgbClr val="000000"/>
                  </a:solidFill>
                </a:uFill>
              </a:rPr>
              <a:t>: </a:t>
            </a:r>
            <a:r>
              <a:rPr lang="en-US" sz="1400" u="none" strike="noStrike" dirty="0">
                <a:effectLst/>
                <a:uFill>
                  <a:solidFill>
                    <a:srgbClr val="000000"/>
                  </a:solidFill>
                </a:uFill>
              </a:rPr>
              <a:t>Patients with </a:t>
            </a:r>
            <a:r>
              <a:rPr lang="en-US" sz="1400" b="1" u="none" strike="noStrike" dirty="0">
                <a:effectLst/>
                <a:uFill>
                  <a:solidFill>
                    <a:srgbClr val="000000"/>
                  </a:solidFill>
                </a:uFill>
              </a:rPr>
              <a:t>Moderate and Extreme severity</a:t>
            </a:r>
            <a:r>
              <a:rPr lang="en-US" sz="1400" u="none" strike="noStrike" dirty="0">
                <a:effectLst/>
                <a:uFill>
                  <a:solidFill>
                    <a:srgbClr val="000000"/>
                  </a:solidFill>
                </a:uFill>
              </a:rPr>
              <a:t> tend to have longer predicted stays, requiring prioritized care and recovery plans.</a:t>
            </a:r>
            <a:endParaRPr lang="en-US" sz="1400" u="sng" dirty="0">
              <a:effectLst/>
              <a:uFill>
                <a:solidFill>
                  <a:srgbClr val="000000"/>
                </a:solidFill>
              </a:uFill>
            </a:endParaRPr>
          </a:p>
          <a:p>
            <a:pPr marL="342900" marR="0" lvl="0" indent="-342900">
              <a:lnSpc>
                <a:spcPct val="90000"/>
              </a:lnSpc>
              <a:buFont typeface="Wingdings 2" panose="05020102010507070707" pitchFamily="18" charset="2"/>
              <a:buChar char=""/>
              <a:tabLst>
                <a:tab pos="521335" algn="l"/>
              </a:tabLst>
            </a:pPr>
            <a:r>
              <a:rPr lang="en-US" sz="1400" b="1" u="none" strike="noStrike" dirty="0">
                <a:effectLst/>
                <a:uFill>
                  <a:solidFill>
                    <a:srgbClr val="000000"/>
                  </a:solidFill>
                </a:uFill>
              </a:rPr>
              <a:t>Admission Type:</a:t>
            </a:r>
            <a:r>
              <a:rPr lang="en-US" sz="1400" u="none" strike="noStrike" dirty="0">
                <a:effectLst/>
                <a:uFill>
                  <a:solidFill>
                    <a:srgbClr val="000000"/>
                  </a:solidFill>
                </a:uFill>
              </a:rPr>
              <a:t> Trauma and Emergency admissions lead to unpredictable LOS, emphasizing the need for proactive resource allocation for these categories.</a:t>
            </a:r>
            <a:endParaRPr lang="en-US" sz="1400" u="sng" dirty="0">
              <a:effectLst/>
              <a:uFill>
                <a:solidFill>
                  <a:srgbClr val="000000"/>
                </a:solidFill>
              </a:uFill>
            </a:endParaRPr>
          </a:p>
          <a:p>
            <a:pPr marL="342900" marR="0" lvl="0" indent="-342900">
              <a:lnSpc>
                <a:spcPct val="90000"/>
              </a:lnSpc>
              <a:buFont typeface="Wingdings 2" panose="05020102010507070707" pitchFamily="18" charset="2"/>
              <a:buChar char=""/>
              <a:tabLst>
                <a:tab pos="521335" algn="l"/>
              </a:tabLst>
            </a:pPr>
            <a:r>
              <a:rPr lang="en-US" sz="1400" b="1" u="none" strike="noStrike" dirty="0">
                <a:effectLst/>
                <a:uFill>
                  <a:solidFill>
                    <a:srgbClr val="000000"/>
                  </a:solidFill>
                </a:uFill>
              </a:rPr>
              <a:t>Financial Impact</a:t>
            </a:r>
            <a:r>
              <a:rPr lang="en-US" sz="1400" u="none" strike="noStrike" dirty="0">
                <a:effectLst/>
                <a:uFill>
                  <a:solidFill>
                    <a:srgbClr val="000000"/>
                  </a:solidFill>
                </a:uFill>
              </a:rPr>
              <a:t>:</a:t>
            </a:r>
            <a:r>
              <a:rPr lang="en-US" sz="1400" u="sng" dirty="0">
                <a:uFill>
                  <a:solidFill>
                    <a:srgbClr val="000000"/>
                  </a:solidFill>
                </a:uFill>
              </a:rPr>
              <a:t> </a:t>
            </a:r>
            <a:r>
              <a:rPr lang="en-US" sz="1400" u="none" strike="noStrike" dirty="0">
                <a:effectLst/>
                <a:uFill>
                  <a:solidFill>
                    <a:srgbClr val="000000"/>
                  </a:solidFill>
                </a:uFill>
              </a:rPr>
              <a:t>Higher admission deposits were observed in departments with longer stays (Surgery, Anesthesia), possibly reflecting treatment complexity.</a:t>
            </a:r>
            <a:endParaRPr lang="en-US" sz="1400" u="sng" dirty="0">
              <a:effectLst/>
              <a:uFill>
                <a:solidFill>
                  <a:srgbClr val="000000"/>
                </a:solidFill>
              </a:uFill>
            </a:endParaRPr>
          </a:p>
          <a:p>
            <a:pPr>
              <a:lnSpc>
                <a:spcPct val="90000"/>
              </a:lnSpc>
              <a:buFont typeface="Wingdings 2" panose="05020102010507070707" pitchFamily="18" charset="2"/>
              <a:buChar char=""/>
            </a:pPr>
            <a:endParaRPr lang="en-US" sz="1400" dirty="0"/>
          </a:p>
        </p:txBody>
      </p:sp>
    </p:spTree>
    <p:extLst>
      <p:ext uri="{BB962C8B-B14F-4D97-AF65-F5344CB8AC3E}">
        <p14:creationId xmlns:p14="http://schemas.microsoft.com/office/powerpoint/2010/main" val="2770959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3E30E65A-2E77-C72C-BF94-9F0392126099}"/>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CONCLUSION</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588F24E5-17C1-50F2-E070-6149578EC989}"/>
              </a:ext>
            </a:extLst>
          </p:cNvPr>
          <p:cNvGraphicFramePr>
            <a:graphicFrameLocks noGrp="1"/>
          </p:cNvGraphicFramePr>
          <p:nvPr>
            <p:ph idx="1"/>
            <p:extLst>
              <p:ext uri="{D42A27DB-BD31-4B8C-83A1-F6EECF244321}">
                <p14:modId xmlns:p14="http://schemas.microsoft.com/office/powerpoint/2010/main" val="44339054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199398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close-up of a person wearing scrubs">
            <a:extLst>
              <a:ext uri="{FF2B5EF4-FFF2-40B4-BE49-F238E27FC236}">
                <a16:creationId xmlns:a16="http://schemas.microsoft.com/office/drawing/2014/main" id="{B92D438B-6D57-86B9-0B77-0CC42EC18FF0}"/>
              </a:ext>
            </a:extLst>
          </p:cNvPr>
          <p:cNvPicPr>
            <a:picLocks noGrp="1" noChangeAspect="1"/>
          </p:cNvPicPr>
          <p:nvPr>
            <p:ph type="pic" sz="quarter" idx="13"/>
          </p:nvPr>
        </p:nvPicPr>
        <p:blipFill>
          <a:blip r:embed="rId3"/>
          <a:srcRect t="163" b="163"/>
          <a:stretch/>
        </p:blipFill>
        <p:spPr/>
      </p:pic>
      <p:sp>
        <p:nvSpPr>
          <p:cNvPr id="2" name="TextBox 1">
            <a:extLst>
              <a:ext uri="{FF2B5EF4-FFF2-40B4-BE49-F238E27FC236}">
                <a16:creationId xmlns:a16="http://schemas.microsoft.com/office/drawing/2014/main" id="{4D80247B-16E6-680C-A2F0-48AA780AC638}"/>
              </a:ext>
            </a:extLst>
          </p:cNvPr>
          <p:cNvSpPr txBox="1"/>
          <p:nvPr/>
        </p:nvSpPr>
        <p:spPr>
          <a:xfrm>
            <a:off x="535258" y="5974080"/>
            <a:ext cx="7237142" cy="524107"/>
          </a:xfrm>
          <a:prstGeom prst="rect">
            <a:avLst/>
          </a:prstGeom>
          <a:noFill/>
        </p:spPr>
        <p:txBody>
          <a:bodyPr wrap="square" rtlCol="0">
            <a:spAutoFit/>
          </a:bodyPr>
          <a:lstStyle/>
          <a:p>
            <a:endParaRPr lang="en-US" dirty="0"/>
          </a:p>
        </p:txBody>
      </p:sp>
      <p:sp>
        <p:nvSpPr>
          <p:cNvPr id="4" name="Title 1">
            <a:extLst>
              <a:ext uri="{FF2B5EF4-FFF2-40B4-BE49-F238E27FC236}">
                <a16:creationId xmlns:a16="http://schemas.microsoft.com/office/drawing/2014/main" id="{2F548DDC-6BB0-4E10-8CF6-9C8CE5DC750D}"/>
              </a:ext>
            </a:extLst>
          </p:cNvPr>
          <p:cNvSpPr txBox="1">
            <a:spLocks/>
          </p:cNvSpPr>
          <p:nvPr/>
        </p:nvSpPr>
        <p:spPr>
          <a:xfrm>
            <a:off x="601980" y="4657494"/>
            <a:ext cx="11292839" cy="524108"/>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Problem Statement</a:t>
            </a:r>
            <a:endParaRPr lang="en-US" dirty="0"/>
          </a:p>
        </p:txBody>
      </p:sp>
      <p:sp>
        <p:nvSpPr>
          <p:cNvPr id="5" name="Title 1">
            <a:extLst>
              <a:ext uri="{FF2B5EF4-FFF2-40B4-BE49-F238E27FC236}">
                <a16:creationId xmlns:a16="http://schemas.microsoft.com/office/drawing/2014/main" id="{CD753876-CC01-D69D-1B2D-4879A6B94C52}"/>
              </a:ext>
            </a:extLst>
          </p:cNvPr>
          <p:cNvSpPr>
            <a:spLocks noGrp="1"/>
          </p:cNvSpPr>
          <p:nvPr>
            <p:ph type="ctrTitle"/>
          </p:nvPr>
        </p:nvSpPr>
        <p:spPr>
          <a:xfrm>
            <a:off x="449263" y="5181602"/>
            <a:ext cx="11293475" cy="1553735"/>
          </a:xfrm>
        </p:spPr>
        <p:txBody>
          <a:bodyPr>
            <a:noAutofit/>
          </a:bodyPr>
          <a:lstStyle/>
          <a:p>
            <a:pPr algn="l"/>
            <a:r>
              <a:rPr lang="en-US" sz="2000" cap="none" dirty="0"/>
              <a:t>Hospitals struggle with inefficient resource allocation, leading to overcrowding or underutilization of critical resources like rooms, nurses, and doctors. Accurately predicting patient length of stay (LOS) is challenging due to variability in patient demographics, admission types, and illness severity. Balancing operational efficiency while maintaining high-quality patient care requires robust predictive models and actionable insights.</a:t>
            </a:r>
          </a:p>
        </p:txBody>
      </p:sp>
    </p:spTree>
    <p:extLst>
      <p:ext uri="{BB962C8B-B14F-4D97-AF65-F5344CB8AC3E}">
        <p14:creationId xmlns:p14="http://schemas.microsoft.com/office/powerpoint/2010/main" val="1721841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2" name="Rectangle 31">
            <a:extLst>
              <a:ext uri="{FF2B5EF4-FFF2-40B4-BE49-F238E27FC236}">
                <a16:creationId xmlns:a16="http://schemas.microsoft.com/office/drawing/2014/main" id="{FBB53F82-F191-4EEB-AB7B-F69E634F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866CF7-69F4-F432-4747-28EF15528DB9}"/>
              </a:ext>
            </a:extLst>
          </p:cNvPr>
          <p:cNvSpPr>
            <a:spLocks noGrp="1"/>
          </p:cNvSpPr>
          <p:nvPr>
            <p:ph type="ctrTitle"/>
          </p:nvPr>
        </p:nvSpPr>
        <p:spPr>
          <a:xfrm>
            <a:off x="581192" y="702156"/>
            <a:ext cx="11029616" cy="1188720"/>
          </a:xfrm>
        </p:spPr>
        <p:txBody>
          <a:bodyPr vert="horz" lIns="91440" tIns="45720" rIns="91440" bIns="45720" rtlCol="0" anchor="b">
            <a:normAutofit/>
          </a:bodyPr>
          <a:lstStyle/>
          <a:p>
            <a:r>
              <a:rPr lang="en-US" dirty="0"/>
              <a:t>OBJECTIVE</a:t>
            </a:r>
          </a:p>
        </p:txBody>
      </p:sp>
      <p:sp>
        <p:nvSpPr>
          <p:cNvPr id="34" name="Rectangle 33">
            <a:extLst>
              <a:ext uri="{FF2B5EF4-FFF2-40B4-BE49-F238E27FC236}">
                <a16:creationId xmlns:a16="http://schemas.microsoft.com/office/drawing/2014/main" id="{8616AA08-3831-473D-B61B-89484A33C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8431B918-3A1C-46BA-9430-CAD97D9DA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Rectangle 37">
            <a:extLst>
              <a:ext uri="{FF2B5EF4-FFF2-40B4-BE49-F238E27FC236}">
                <a16:creationId xmlns:a16="http://schemas.microsoft.com/office/drawing/2014/main" id="{8400935A-2F82-4DC4-A4E1-E12EFB8C27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Rectangle 39">
            <a:extLst>
              <a:ext uri="{FF2B5EF4-FFF2-40B4-BE49-F238E27FC236}">
                <a16:creationId xmlns:a16="http://schemas.microsoft.com/office/drawing/2014/main" id="{A3D5D599-1CAE-4C92-B5AE-8E51AF6D4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Placeholder 20" descr="A person in a white coat with a stethoscope around her neck">
            <a:extLst>
              <a:ext uri="{FF2B5EF4-FFF2-40B4-BE49-F238E27FC236}">
                <a16:creationId xmlns:a16="http://schemas.microsoft.com/office/drawing/2014/main" id="{244AC564-6A07-A90A-B027-67CD2423BBD3}"/>
              </a:ext>
            </a:extLst>
          </p:cNvPr>
          <p:cNvPicPr>
            <a:picLocks noGrp="1" noChangeAspect="1"/>
          </p:cNvPicPr>
          <p:nvPr>
            <p:ph type="pic" sz="quarter" idx="13"/>
          </p:nvPr>
        </p:nvPicPr>
        <p:blipFill>
          <a:blip r:embed="rId3"/>
          <a:srcRect t="354" b="354"/>
          <a:stretch/>
        </p:blipFill>
        <p:spPr>
          <a:xfrm>
            <a:off x="913450" y="2499053"/>
            <a:ext cx="4483236" cy="3405393"/>
          </a:xfrm>
          <a:prstGeom prst="rect">
            <a:avLst/>
          </a:prstGeom>
        </p:spPr>
      </p:pic>
      <p:sp>
        <p:nvSpPr>
          <p:cNvPr id="3" name="Subtitle 2">
            <a:extLst>
              <a:ext uri="{FF2B5EF4-FFF2-40B4-BE49-F238E27FC236}">
                <a16:creationId xmlns:a16="http://schemas.microsoft.com/office/drawing/2014/main" id="{44082E89-DB15-6D26-7098-DA9792B0B085}"/>
              </a:ext>
            </a:extLst>
          </p:cNvPr>
          <p:cNvSpPr>
            <a:spLocks noGrp="1"/>
          </p:cNvSpPr>
          <p:nvPr>
            <p:ph type="subTitle" idx="1"/>
          </p:nvPr>
        </p:nvSpPr>
        <p:spPr>
          <a:xfrm>
            <a:off x="6335805" y="2180496"/>
            <a:ext cx="5275001" cy="4045683"/>
          </a:xfrm>
        </p:spPr>
        <p:txBody>
          <a:bodyPr vert="horz" lIns="91440" tIns="45720" rIns="91440" bIns="45720" rtlCol="0" anchor="ctr">
            <a:normAutofit/>
          </a:bodyPr>
          <a:lstStyle/>
          <a:p>
            <a:pPr>
              <a:buFont typeface="Wingdings 2" panose="05020102010507070707" pitchFamily="18" charset="2"/>
              <a:buChar char=""/>
            </a:pPr>
            <a:r>
              <a:rPr lang="en-US" sz="2400" dirty="0"/>
              <a:t> Predict patient Length of Stay (LOS) using historical data.</a:t>
            </a:r>
          </a:p>
          <a:p>
            <a:pPr>
              <a:buFont typeface="Wingdings 2" panose="05020102010507070707" pitchFamily="18" charset="2"/>
              <a:buChar char=""/>
            </a:pPr>
            <a:r>
              <a:rPr lang="en-US" sz="2400" dirty="0"/>
              <a:t> Identify factors influencing LOS.</a:t>
            </a:r>
          </a:p>
          <a:p>
            <a:pPr>
              <a:buFont typeface="Wingdings 2" panose="05020102010507070707" pitchFamily="18" charset="2"/>
              <a:buChar char=""/>
            </a:pPr>
            <a:r>
              <a:rPr lang="en-US" sz="2400" dirty="0"/>
              <a:t> Provide actionable insights for hospital resource optimization.</a:t>
            </a:r>
          </a:p>
          <a:p>
            <a:pPr>
              <a:buFont typeface="Wingdings 2" panose="05020102010507070707" pitchFamily="18" charset="2"/>
              <a:buChar char=""/>
            </a:pPr>
            <a:r>
              <a:rPr lang="en-US" sz="2400" dirty="0"/>
              <a:t> Enhance healthcare efficiency and patient care quality.</a:t>
            </a:r>
          </a:p>
          <a:p>
            <a:pPr>
              <a:buFont typeface="Wingdings 2" panose="05020102010507070707" pitchFamily="18" charset="2"/>
              <a:buChar char=""/>
            </a:pPr>
            <a:endParaRPr lang="en-US" sz="2400" dirty="0"/>
          </a:p>
        </p:txBody>
      </p:sp>
    </p:spTree>
    <p:extLst>
      <p:ext uri="{BB962C8B-B14F-4D97-AF65-F5344CB8AC3E}">
        <p14:creationId xmlns:p14="http://schemas.microsoft.com/office/powerpoint/2010/main" val="160530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3" name="Rectangle 32">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36" name="Rectangle 35">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36">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19" name="Title 1">
            <a:extLst>
              <a:ext uri="{FF2B5EF4-FFF2-40B4-BE49-F238E27FC236}">
                <a16:creationId xmlns:a16="http://schemas.microsoft.com/office/drawing/2014/main" id="{C903843E-1FAB-AFBB-BDC9-440FCC8CFB12}"/>
              </a:ext>
            </a:extLst>
          </p:cNvPr>
          <p:cNvSpPr>
            <a:spLocks noGrp="1"/>
          </p:cNvSpPr>
          <p:nvPr>
            <p:ph type="ctrTitle"/>
          </p:nvPr>
        </p:nvSpPr>
        <p:spPr>
          <a:xfrm>
            <a:off x="592160" y="859617"/>
            <a:ext cx="3412067" cy="1177517"/>
          </a:xfrm>
        </p:spPr>
        <p:txBody>
          <a:bodyPr vert="horz" lIns="91440" tIns="45720" rIns="91440" bIns="45720" rtlCol="0" anchor="b">
            <a:normAutofit fontScale="90000"/>
          </a:bodyPr>
          <a:lstStyle/>
          <a:p>
            <a:pPr algn="l"/>
            <a:r>
              <a:rPr lang="en-US" sz="3600" dirty="0">
                <a:solidFill>
                  <a:srgbClr val="FFFFFF"/>
                </a:solidFill>
              </a:rPr>
              <a:t>Dataset Overview</a:t>
            </a:r>
          </a:p>
        </p:txBody>
      </p:sp>
      <p:sp>
        <p:nvSpPr>
          <p:cNvPr id="20" name="Subtitle 2">
            <a:extLst>
              <a:ext uri="{FF2B5EF4-FFF2-40B4-BE49-F238E27FC236}">
                <a16:creationId xmlns:a16="http://schemas.microsoft.com/office/drawing/2014/main" id="{826664CC-F0B7-D2E1-A321-E97944F52EA3}"/>
              </a:ext>
            </a:extLst>
          </p:cNvPr>
          <p:cNvSpPr>
            <a:spLocks noGrp="1"/>
          </p:cNvSpPr>
          <p:nvPr>
            <p:ph type="subTitle" idx="1"/>
          </p:nvPr>
        </p:nvSpPr>
        <p:spPr>
          <a:xfrm>
            <a:off x="584200" y="2375210"/>
            <a:ext cx="3412067" cy="3509123"/>
          </a:xfrm>
        </p:spPr>
        <p:txBody>
          <a:bodyPr vert="horz" lIns="91440" tIns="45720" rIns="91440" bIns="45720" rtlCol="0" anchor="t">
            <a:noAutofit/>
          </a:bodyPr>
          <a:lstStyle/>
          <a:p>
            <a:pPr algn="l">
              <a:lnSpc>
                <a:spcPct val="90000"/>
              </a:lnSpc>
            </a:pPr>
            <a:r>
              <a:rPr lang="en-US" kern="1200" dirty="0">
                <a:solidFill>
                  <a:srgbClr val="FFFFFF">
                    <a:alpha val="75000"/>
                  </a:srgbClr>
                </a:solidFill>
                <a:effectLst/>
                <a:latin typeface="+mn-lt"/>
                <a:ea typeface="+mn-ea"/>
                <a:cs typeface="+mn-cs"/>
              </a:rPr>
              <a:t>The dataset for this project was accessed from the </a:t>
            </a:r>
            <a:r>
              <a:rPr lang="en-US" kern="1200" dirty="0" err="1">
                <a:solidFill>
                  <a:srgbClr val="FFFFFF">
                    <a:alpha val="75000"/>
                  </a:srgbClr>
                </a:solidFill>
                <a:effectLst/>
                <a:latin typeface="+mn-lt"/>
                <a:ea typeface="+mn-ea"/>
                <a:cs typeface="+mn-cs"/>
              </a:rPr>
              <a:t>kaggle</a:t>
            </a:r>
            <a:r>
              <a:rPr lang="en-US" kern="1200" dirty="0">
                <a:solidFill>
                  <a:srgbClr val="FFFFFF">
                    <a:alpha val="75000"/>
                  </a:srgbClr>
                </a:solidFill>
                <a:effectLst/>
                <a:latin typeface="+mn-lt"/>
                <a:ea typeface="+mn-ea"/>
                <a:cs typeface="+mn-cs"/>
              </a:rPr>
              <a:t> </a:t>
            </a:r>
            <a:r>
              <a:rPr lang="en-US" kern="1200" dirty="0" err="1">
                <a:solidFill>
                  <a:srgbClr val="FFFFFF">
                    <a:alpha val="75000"/>
                  </a:srgbClr>
                </a:solidFill>
                <a:effectLst/>
                <a:latin typeface="+mn-lt"/>
                <a:ea typeface="+mn-ea"/>
                <a:cs typeface="+mn-cs"/>
              </a:rPr>
              <a:t>janatahack</a:t>
            </a:r>
            <a:r>
              <a:rPr lang="en-US" kern="1200" dirty="0">
                <a:solidFill>
                  <a:srgbClr val="FFFFFF">
                    <a:alpha val="75000"/>
                  </a:srgbClr>
                </a:solidFill>
                <a:effectLst/>
                <a:latin typeface="+mn-lt"/>
                <a:ea typeface="+mn-ea"/>
                <a:cs typeface="+mn-cs"/>
              </a:rPr>
              <a:t> healthcare analytics competition. It comprises two primary files: one for training (</a:t>
            </a:r>
            <a:r>
              <a:rPr lang="en-US" kern="1200" dirty="0" err="1">
                <a:solidFill>
                  <a:srgbClr val="FFFFFF">
                    <a:alpha val="75000"/>
                  </a:srgbClr>
                </a:solidFill>
                <a:effectLst/>
                <a:latin typeface="+mn-lt"/>
                <a:ea typeface="+mn-ea"/>
                <a:cs typeface="+mn-cs"/>
              </a:rPr>
              <a:t>train.Csv</a:t>
            </a:r>
            <a:r>
              <a:rPr lang="en-US" kern="1200" dirty="0">
                <a:solidFill>
                  <a:srgbClr val="FFFFFF">
                    <a:alpha val="75000"/>
                  </a:srgbClr>
                </a:solidFill>
                <a:effectLst/>
                <a:latin typeface="+mn-lt"/>
                <a:ea typeface="+mn-ea"/>
                <a:cs typeface="+mn-cs"/>
              </a:rPr>
              <a:t>) and another for testing (</a:t>
            </a:r>
            <a:r>
              <a:rPr lang="en-US" kern="1200" dirty="0" err="1">
                <a:solidFill>
                  <a:srgbClr val="FFFFFF">
                    <a:alpha val="75000"/>
                  </a:srgbClr>
                </a:solidFill>
                <a:effectLst/>
                <a:latin typeface="+mn-lt"/>
                <a:ea typeface="+mn-ea"/>
                <a:cs typeface="+mn-cs"/>
              </a:rPr>
              <a:t>test.Csv</a:t>
            </a:r>
            <a:r>
              <a:rPr lang="en-US" kern="1200" dirty="0">
                <a:solidFill>
                  <a:srgbClr val="FFFFFF">
                    <a:alpha val="75000"/>
                  </a:srgbClr>
                </a:solidFill>
                <a:effectLst/>
                <a:latin typeface="+mn-lt"/>
                <a:ea typeface="+mn-ea"/>
                <a:cs typeface="+mn-cs"/>
              </a:rPr>
              <a:t>). </a:t>
            </a:r>
          </a:p>
          <a:p>
            <a:pPr algn="l">
              <a:lnSpc>
                <a:spcPct val="90000"/>
              </a:lnSpc>
            </a:pPr>
            <a:r>
              <a:rPr lang="en-US" kern="1200" dirty="0">
                <a:solidFill>
                  <a:srgbClr val="FFFFFF">
                    <a:alpha val="75000"/>
                  </a:srgbClr>
                </a:solidFill>
                <a:latin typeface="+mn-lt"/>
                <a:ea typeface="+mn-ea"/>
                <a:cs typeface="+mn-cs"/>
              </a:rPr>
              <a:t>The train dataset consists of 318439 entries and 18 columns. Here is a brief overview</a:t>
            </a:r>
          </a:p>
        </p:txBody>
      </p:sp>
      <p:graphicFrame>
        <p:nvGraphicFramePr>
          <p:cNvPr id="2" name="Table 1">
            <a:extLst>
              <a:ext uri="{FF2B5EF4-FFF2-40B4-BE49-F238E27FC236}">
                <a16:creationId xmlns:a16="http://schemas.microsoft.com/office/drawing/2014/main" id="{2E7B8F32-3333-AD08-7126-51FD66892FD6}"/>
              </a:ext>
            </a:extLst>
          </p:cNvPr>
          <p:cNvGraphicFramePr>
            <a:graphicFrameLocks noGrp="1"/>
          </p:cNvGraphicFramePr>
          <p:nvPr>
            <p:extLst>
              <p:ext uri="{D42A27DB-BD31-4B8C-83A1-F6EECF244321}">
                <p14:modId xmlns:p14="http://schemas.microsoft.com/office/powerpoint/2010/main" val="1419984157"/>
              </p:ext>
            </p:extLst>
          </p:nvPr>
        </p:nvGraphicFramePr>
        <p:xfrm>
          <a:off x="4765053" y="988505"/>
          <a:ext cx="6764865" cy="4857284"/>
        </p:xfrm>
        <a:graphic>
          <a:graphicData uri="http://schemas.openxmlformats.org/drawingml/2006/table">
            <a:tbl>
              <a:tblPr firstRow="1" firstCol="1" bandRow="1">
                <a:tableStyleId>{912C8C85-51F0-491E-9774-3900AFEF0FD7}</a:tableStyleId>
              </a:tblPr>
              <a:tblGrid>
                <a:gridCol w="3010973">
                  <a:extLst>
                    <a:ext uri="{9D8B030D-6E8A-4147-A177-3AD203B41FA5}">
                      <a16:colId xmlns:a16="http://schemas.microsoft.com/office/drawing/2014/main" val="173996184"/>
                    </a:ext>
                  </a:extLst>
                </a:gridCol>
                <a:gridCol w="3753892">
                  <a:extLst>
                    <a:ext uri="{9D8B030D-6E8A-4147-A177-3AD203B41FA5}">
                      <a16:colId xmlns:a16="http://schemas.microsoft.com/office/drawing/2014/main" val="3805413056"/>
                    </a:ext>
                  </a:extLst>
                </a:gridCol>
              </a:tblGrid>
              <a:tr h="226313">
                <a:tc>
                  <a:txBody>
                    <a:bodyPr/>
                    <a:lstStyle/>
                    <a:p>
                      <a:pPr marL="0" marR="619760" algn="ctr">
                        <a:spcBef>
                          <a:spcPts val="305"/>
                        </a:spcBef>
                      </a:pPr>
                      <a:r>
                        <a:rPr lang="en-US" sz="1200" b="1" u="none" strike="noStrike" kern="0">
                          <a:solidFill>
                            <a:schemeClr val="tx1"/>
                          </a:solidFill>
                          <a:effectLst/>
                          <a:uFill>
                            <a:solidFill>
                              <a:srgbClr val="000000"/>
                            </a:solidFill>
                          </a:uFill>
                        </a:rPr>
                        <a:t>Column</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lnL>
                      <a:noFill/>
                    </a:lnL>
                    <a:lnR>
                      <a:noFill/>
                    </a:lnR>
                    <a:lnT>
                      <a:noFill/>
                    </a:lnT>
                    <a:lnB w="19050">
                      <a:solidFill>
                        <a:schemeClr val="accent1"/>
                      </a:solidFill>
                    </a:lnB>
                    <a:noFill/>
                  </a:tcPr>
                </a:tc>
                <a:tc>
                  <a:txBody>
                    <a:bodyPr/>
                    <a:lstStyle/>
                    <a:p>
                      <a:pPr marL="0" marR="619760" algn="ctr">
                        <a:spcBef>
                          <a:spcPts val="305"/>
                        </a:spcBef>
                      </a:pPr>
                      <a:r>
                        <a:rPr lang="en-US" sz="1200" b="1" u="none" strike="noStrike" kern="0">
                          <a:solidFill>
                            <a:schemeClr val="tx1"/>
                          </a:solidFill>
                          <a:effectLst/>
                          <a:uFill>
                            <a:solidFill>
                              <a:srgbClr val="000000"/>
                            </a:solidFill>
                          </a:uFill>
                        </a:rPr>
                        <a:t>Description</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lnL>
                      <a:noFill/>
                    </a:lnL>
                    <a:lnR>
                      <a:noFill/>
                    </a:lnR>
                    <a:lnT>
                      <a:noFill/>
                    </a:lnT>
                    <a:lnB w="19050">
                      <a:solidFill>
                        <a:schemeClr val="accent1"/>
                      </a:solidFill>
                    </a:lnB>
                    <a:noFill/>
                  </a:tcPr>
                </a:tc>
                <a:extLst>
                  <a:ext uri="{0D108BD9-81ED-4DB2-BD59-A6C34878D82A}">
                    <a16:rowId xmlns:a16="http://schemas.microsoft.com/office/drawing/2014/main" val="3531563345"/>
                  </a:ext>
                </a:extLst>
              </a:tr>
              <a:tr h="226313">
                <a:tc>
                  <a:txBody>
                    <a:bodyPr/>
                    <a:lstStyle/>
                    <a:p>
                      <a:pPr marL="0" marR="619760" algn="ctr">
                        <a:spcBef>
                          <a:spcPts val="305"/>
                        </a:spcBef>
                      </a:pPr>
                      <a:r>
                        <a:rPr lang="en-US" sz="1200" u="none" strike="noStrike" kern="0">
                          <a:solidFill>
                            <a:schemeClr val="tx1"/>
                          </a:solidFill>
                          <a:effectLst/>
                          <a:uFill>
                            <a:solidFill>
                              <a:srgbClr val="000000"/>
                            </a:solidFill>
                          </a:uFill>
                        </a:rPr>
                        <a:t>case_id</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lnL>
                      <a:noFill/>
                    </a:lnL>
                    <a:lnR>
                      <a:noFill/>
                    </a:lnR>
                    <a:lnT w="19050">
                      <a:solidFill>
                        <a:schemeClr val="accent1"/>
                      </a:solidFill>
                    </a:lnT>
                    <a:lnB w="3175">
                      <a:solidFill>
                        <a:schemeClr val="tx1"/>
                      </a:solidFill>
                    </a:lnB>
                    <a:noFill/>
                  </a:tcPr>
                </a:tc>
                <a:tc>
                  <a:txBody>
                    <a:bodyPr/>
                    <a:lstStyle/>
                    <a:p>
                      <a:pPr marL="0" marR="619760" algn="just">
                        <a:spcBef>
                          <a:spcPts val="305"/>
                        </a:spcBef>
                      </a:pPr>
                      <a:r>
                        <a:rPr lang="en-US" sz="1200" u="none" strike="noStrike" kern="0">
                          <a:solidFill>
                            <a:schemeClr val="tx1"/>
                          </a:solidFill>
                          <a:effectLst/>
                          <a:uFill>
                            <a:solidFill>
                              <a:srgbClr val="000000"/>
                            </a:solidFill>
                          </a:uFill>
                        </a:rPr>
                        <a:t>Case_ID registered in Hospital</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4214261565"/>
                  </a:ext>
                </a:extLst>
              </a:tr>
              <a:tr h="226313">
                <a:tc>
                  <a:txBody>
                    <a:bodyPr/>
                    <a:lstStyle/>
                    <a:p>
                      <a:pPr marL="0" marR="619760" algn="ctr">
                        <a:spcBef>
                          <a:spcPts val="305"/>
                        </a:spcBef>
                      </a:pPr>
                      <a:r>
                        <a:rPr lang="en-US" sz="1200" u="none" strike="noStrike" kern="0">
                          <a:solidFill>
                            <a:schemeClr val="tx1"/>
                          </a:solidFill>
                          <a:effectLst/>
                          <a:uFill>
                            <a:solidFill>
                              <a:srgbClr val="000000"/>
                            </a:solidFill>
                          </a:uFill>
                        </a:rPr>
                        <a:t>Hospital_code</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tc>
                  <a:txBody>
                    <a:bodyPr/>
                    <a:lstStyle/>
                    <a:p>
                      <a:pPr marL="0" marR="619760" algn="just">
                        <a:spcBef>
                          <a:spcPts val="305"/>
                        </a:spcBef>
                      </a:pPr>
                      <a:r>
                        <a:rPr lang="en-US" sz="1200" u="none" strike="noStrike" kern="0">
                          <a:solidFill>
                            <a:schemeClr val="tx1"/>
                          </a:solidFill>
                          <a:effectLst/>
                          <a:uFill>
                            <a:solidFill>
                              <a:srgbClr val="000000"/>
                            </a:solidFill>
                          </a:uFill>
                        </a:rPr>
                        <a:t>Unique code for the Hospital</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711766989"/>
                  </a:ext>
                </a:extLst>
              </a:tr>
              <a:tr h="226313">
                <a:tc>
                  <a:txBody>
                    <a:bodyPr/>
                    <a:lstStyle/>
                    <a:p>
                      <a:pPr marL="0" marR="619760" algn="ctr">
                        <a:spcBef>
                          <a:spcPts val="305"/>
                        </a:spcBef>
                      </a:pPr>
                      <a:r>
                        <a:rPr lang="en-US" sz="1200" u="none" strike="noStrike" kern="0">
                          <a:solidFill>
                            <a:schemeClr val="tx1"/>
                          </a:solidFill>
                          <a:effectLst/>
                          <a:uFill>
                            <a:solidFill>
                              <a:srgbClr val="000000"/>
                            </a:solidFill>
                          </a:uFill>
                        </a:rPr>
                        <a:t>Hospital_type_code</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tc>
                  <a:txBody>
                    <a:bodyPr/>
                    <a:lstStyle/>
                    <a:p>
                      <a:pPr marL="0" marR="619760" algn="just">
                        <a:spcBef>
                          <a:spcPts val="305"/>
                        </a:spcBef>
                      </a:pPr>
                      <a:r>
                        <a:rPr lang="en-US" sz="1200" u="none" strike="noStrike" kern="0">
                          <a:solidFill>
                            <a:schemeClr val="tx1"/>
                          </a:solidFill>
                          <a:effectLst/>
                          <a:uFill>
                            <a:solidFill>
                              <a:srgbClr val="000000"/>
                            </a:solidFill>
                          </a:uFill>
                        </a:rPr>
                        <a:t>Unique code for the type of Hospital</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2718317310"/>
                  </a:ext>
                </a:extLst>
              </a:tr>
              <a:tr h="226313">
                <a:tc>
                  <a:txBody>
                    <a:bodyPr/>
                    <a:lstStyle/>
                    <a:p>
                      <a:pPr marL="0" marR="619760" algn="ctr">
                        <a:spcBef>
                          <a:spcPts val="305"/>
                        </a:spcBef>
                      </a:pPr>
                      <a:r>
                        <a:rPr lang="en-US" sz="1200" u="none" strike="noStrike" kern="0">
                          <a:solidFill>
                            <a:schemeClr val="tx1"/>
                          </a:solidFill>
                          <a:effectLst/>
                          <a:uFill>
                            <a:solidFill>
                              <a:srgbClr val="000000"/>
                            </a:solidFill>
                          </a:uFill>
                        </a:rPr>
                        <a:t>City_Code_Hospital</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tc>
                  <a:txBody>
                    <a:bodyPr/>
                    <a:lstStyle/>
                    <a:p>
                      <a:pPr marL="0" marR="619760" algn="just">
                        <a:spcBef>
                          <a:spcPts val="305"/>
                        </a:spcBef>
                      </a:pPr>
                      <a:r>
                        <a:rPr lang="en-US" sz="1200" u="none" strike="noStrike" kern="0">
                          <a:solidFill>
                            <a:schemeClr val="tx1"/>
                          </a:solidFill>
                          <a:effectLst/>
                          <a:uFill>
                            <a:solidFill>
                              <a:srgbClr val="000000"/>
                            </a:solidFill>
                          </a:uFill>
                        </a:rPr>
                        <a:t>City Code of the Hospital</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211023881"/>
                  </a:ext>
                </a:extLst>
              </a:tr>
              <a:tr h="226313">
                <a:tc>
                  <a:txBody>
                    <a:bodyPr/>
                    <a:lstStyle/>
                    <a:p>
                      <a:pPr marL="0" marR="619760" algn="ctr">
                        <a:spcBef>
                          <a:spcPts val="305"/>
                        </a:spcBef>
                      </a:pPr>
                      <a:r>
                        <a:rPr lang="en-US" sz="1200" u="none" strike="noStrike" kern="0">
                          <a:solidFill>
                            <a:schemeClr val="tx1"/>
                          </a:solidFill>
                          <a:effectLst/>
                          <a:uFill>
                            <a:solidFill>
                              <a:srgbClr val="000000"/>
                            </a:solidFill>
                          </a:uFill>
                        </a:rPr>
                        <a:t>Hospital_region_code</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tc>
                  <a:txBody>
                    <a:bodyPr/>
                    <a:lstStyle/>
                    <a:p>
                      <a:pPr marL="0" marR="619760" algn="just">
                        <a:spcBef>
                          <a:spcPts val="305"/>
                        </a:spcBef>
                      </a:pPr>
                      <a:r>
                        <a:rPr lang="en-US" sz="1200" u="none" strike="noStrike" kern="0">
                          <a:solidFill>
                            <a:schemeClr val="tx1"/>
                          </a:solidFill>
                          <a:effectLst/>
                          <a:uFill>
                            <a:solidFill>
                              <a:srgbClr val="000000"/>
                            </a:solidFill>
                          </a:uFill>
                        </a:rPr>
                        <a:t>Region Code of the Hospital</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546909884"/>
                  </a:ext>
                </a:extLst>
              </a:tr>
              <a:tr h="412092">
                <a:tc>
                  <a:txBody>
                    <a:bodyPr/>
                    <a:lstStyle/>
                    <a:p>
                      <a:pPr marL="0" marR="619760" algn="ctr">
                        <a:spcBef>
                          <a:spcPts val="305"/>
                        </a:spcBef>
                      </a:pPr>
                      <a:r>
                        <a:rPr lang="en-US" sz="1200" u="none" strike="noStrike" kern="0">
                          <a:solidFill>
                            <a:schemeClr val="tx1"/>
                          </a:solidFill>
                          <a:effectLst/>
                          <a:uFill>
                            <a:solidFill>
                              <a:srgbClr val="000000"/>
                            </a:solidFill>
                          </a:uFill>
                        </a:rPr>
                        <a:t>Available Extra Rooms in Hospital</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tc>
                  <a:txBody>
                    <a:bodyPr/>
                    <a:lstStyle/>
                    <a:p>
                      <a:pPr marL="0" marR="619760" algn="just">
                        <a:spcBef>
                          <a:spcPts val="305"/>
                        </a:spcBef>
                      </a:pPr>
                      <a:r>
                        <a:rPr lang="en-US" sz="1200" u="none" strike="noStrike" kern="0">
                          <a:solidFill>
                            <a:schemeClr val="tx1"/>
                          </a:solidFill>
                          <a:effectLst/>
                          <a:uFill>
                            <a:solidFill>
                              <a:srgbClr val="000000"/>
                            </a:solidFill>
                          </a:uFill>
                        </a:rPr>
                        <a:t>Number of Extra rooms available in the Hospital</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4171276016"/>
                  </a:ext>
                </a:extLst>
              </a:tr>
              <a:tr h="226313">
                <a:tc>
                  <a:txBody>
                    <a:bodyPr/>
                    <a:lstStyle/>
                    <a:p>
                      <a:pPr marL="0" marR="619760" algn="ctr">
                        <a:spcBef>
                          <a:spcPts val="305"/>
                        </a:spcBef>
                      </a:pPr>
                      <a:r>
                        <a:rPr lang="en-US" sz="1200" u="none" strike="noStrike" kern="0">
                          <a:solidFill>
                            <a:schemeClr val="tx1"/>
                          </a:solidFill>
                          <a:effectLst/>
                          <a:uFill>
                            <a:solidFill>
                              <a:srgbClr val="000000"/>
                            </a:solidFill>
                          </a:uFill>
                        </a:rPr>
                        <a:t>Department</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tc>
                  <a:txBody>
                    <a:bodyPr/>
                    <a:lstStyle/>
                    <a:p>
                      <a:pPr marL="0" marR="619760" algn="just">
                        <a:spcBef>
                          <a:spcPts val="305"/>
                        </a:spcBef>
                      </a:pPr>
                      <a:r>
                        <a:rPr lang="en-US" sz="1200" u="none" strike="noStrike" kern="0">
                          <a:solidFill>
                            <a:schemeClr val="tx1"/>
                          </a:solidFill>
                          <a:effectLst/>
                          <a:uFill>
                            <a:solidFill>
                              <a:srgbClr val="000000"/>
                            </a:solidFill>
                          </a:uFill>
                        </a:rPr>
                        <a:t>Department overlooking the case</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270518492"/>
                  </a:ext>
                </a:extLst>
              </a:tr>
              <a:tr h="226313">
                <a:tc>
                  <a:txBody>
                    <a:bodyPr/>
                    <a:lstStyle/>
                    <a:p>
                      <a:pPr marL="0" marR="619760" algn="ctr">
                        <a:spcBef>
                          <a:spcPts val="305"/>
                        </a:spcBef>
                      </a:pPr>
                      <a:r>
                        <a:rPr lang="en-US" sz="1200" u="none" strike="noStrike" kern="0">
                          <a:solidFill>
                            <a:schemeClr val="tx1"/>
                          </a:solidFill>
                          <a:effectLst/>
                          <a:uFill>
                            <a:solidFill>
                              <a:srgbClr val="000000"/>
                            </a:solidFill>
                          </a:uFill>
                        </a:rPr>
                        <a:t>Ward_Type</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tc>
                  <a:txBody>
                    <a:bodyPr/>
                    <a:lstStyle/>
                    <a:p>
                      <a:pPr marL="0" marR="619760" algn="just">
                        <a:spcBef>
                          <a:spcPts val="305"/>
                        </a:spcBef>
                      </a:pPr>
                      <a:r>
                        <a:rPr lang="en-US" sz="1200" u="none" strike="noStrike" kern="0">
                          <a:solidFill>
                            <a:schemeClr val="tx1"/>
                          </a:solidFill>
                          <a:effectLst/>
                          <a:uFill>
                            <a:solidFill>
                              <a:srgbClr val="000000"/>
                            </a:solidFill>
                          </a:uFill>
                        </a:rPr>
                        <a:t>Code for the Ward type</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792036346"/>
                  </a:ext>
                </a:extLst>
              </a:tr>
              <a:tr h="226313">
                <a:tc>
                  <a:txBody>
                    <a:bodyPr/>
                    <a:lstStyle/>
                    <a:p>
                      <a:pPr marL="0" marR="619760" algn="ctr">
                        <a:spcBef>
                          <a:spcPts val="305"/>
                        </a:spcBef>
                      </a:pPr>
                      <a:r>
                        <a:rPr lang="en-US" sz="1200" u="none" strike="noStrike" kern="0">
                          <a:solidFill>
                            <a:schemeClr val="tx1"/>
                          </a:solidFill>
                          <a:effectLst/>
                          <a:uFill>
                            <a:solidFill>
                              <a:srgbClr val="000000"/>
                            </a:solidFill>
                          </a:uFill>
                        </a:rPr>
                        <a:t>Ward_Facility_Code</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tc>
                  <a:txBody>
                    <a:bodyPr/>
                    <a:lstStyle/>
                    <a:p>
                      <a:pPr marL="0" marR="619760" algn="just">
                        <a:spcBef>
                          <a:spcPts val="305"/>
                        </a:spcBef>
                      </a:pPr>
                      <a:r>
                        <a:rPr lang="en-US" sz="1200" u="none" strike="noStrike" kern="0">
                          <a:solidFill>
                            <a:schemeClr val="tx1"/>
                          </a:solidFill>
                          <a:effectLst/>
                          <a:uFill>
                            <a:solidFill>
                              <a:srgbClr val="000000"/>
                            </a:solidFill>
                          </a:uFill>
                        </a:rPr>
                        <a:t>Code for the Ward Facility</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243187561"/>
                  </a:ext>
                </a:extLst>
              </a:tr>
              <a:tr h="226313">
                <a:tc>
                  <a:txBody>
                    <a:bodyPr/>
                    <a:lstStyle/>
                    <a:p>
                      <a:pPr marL="0" marR="619760" algn="ctr">
                        <a:spcBef>
                          <a:spcPts val="305"/>
                        </a:spcBef>
                      </a:pPr>
                      <a:r>
                        <a:rPr lang="en-US" sz="1200" u="none" strike="noStrike" kern="0">
                          <a:solidFill>
                            <a:schemeClr val="tx1"/>
                          </a:solidFill>
                          <a:effectLst/>
                          <a:uFill>
                            <a:solidFill>
                              <a:srgbClr val="000000"/>
                            </a:solidFill>
                          </a:uFill>
                        </a:rPr>
                        <a:t>Bed Grade</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tc>
                  <a:txBody>
                    <a:bodyPr/>
                    <a:lstStyle/>
                    <a:p>
                      <a:pPr marL="0" marR="619760" algn="just">
                        <a:spcBef>
                          <a:spcPts val="305"/>
                        </a:spcBef>
                      </a:pPr>
                      <a:r>
                        <a:rPr lang="en-US" sz="1200" u="none" strike="noStrike" kern="0">
                          <a:solidFill>
                            <a:schemeClr val="tx1"/>
                          </a:solidFill>
                          <a:effectLst/>
                          <a:uFill>
                            <a:solidFill>
                              <a:srgbClr val="000000"/>
                            </a:solidFill>
                          </a:uFill>
                        </a:rPr>
                        <a:t>Condition of Bed in the Ward</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836496072"/>
                  </a:ext>
                </a:extLst>
              </a:tr>
              <a:tr h="226313">
                <a:tc>
                  <a:txBody>
                    <a:bodyPr/>
                    <a:lstStyle/>
                    <a:p>
                      <a:pPr marL="0" marR="619760" algn="ctr">
                        <a:spcBef>
                          <a:spcPts val="305"/>
                        </a:spcBef>
                      </a:pPr>
                      <a:r>
                        <a:rPr lang="en-US" sz="1200" u="none" strike="noStrike" kern="0">
                          <a:solidFill>
                            <a:schemeClr val="tx1"/>
                          </a:solidFill>
                          <a:effectLst/>
                          <a:uFill>
                            <a:solidFill>
                              <a:srgbClr val="000000"/>
                            </a:solidFill>
                          </a:uFill>
                        </a:rPr>
                        <a:t>patientid</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tc>
                  <a:txBody>
                    <a:bodyPr/>
                    <a:lstStyle/>
                    <a:p>
                      <a:pPr marL="0" marR="619760" algn="just">
                        <a:spcBef>
                          <a:spcPts val="305"/>
                        </a:spcBef>
                      </a:pPr>
                      <a:r>
                        <a:rPr lang="en-US" sz="1200" u="none" strike="noStrike" kern="0">
                          <a:solidFill>
                            <a:schemeClr val="tx1"/>
                          </a:solidFill>
                          <a:effectLst/>
                          <a:uFill>
                            <a:solidFill>
                              <a:srgbClr val="000000"/>
                            </a:solidFill>
                          </a:uFill>
                        </a:rPr>
                        <a:t>Unique Patient Id</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4084156532"/>
                  </a:ext>
                </a:extLst>
              </a:tr>
              <a:tr h="226313">
                <a:tc>
                  <a:txBody>
                    <a:bodyPr/>
                    <a:lstStyle/>
                    <a:p>
                      <a:pPr marL="0" marR="619760" algn="ctr">
                        <a:spcBef>
                          <a:spcPts val="305"/>
                        </a:spcBef>
                      </a:pPr>
                      <a:r>
                        <a:rPr lang="en-US" sz="1200" u="none" strike="noStrike" kern="0">
                          <a:solidFill>
                            <a:schemeClr val="tx1"/>
                          </a:solidFill>
                          <a:effectLst/>
                          <a:uFill>
                            <a:solidFill>
                              <a:srgbClr val="000000"/>
                            </a:solidFill>
                          </a:uFill>
                        </a:rPr>
                        <a:t>City_Code_Patient</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tc>
                  <a:txBody>
                    <a:bodyPr/>
                    <a:lstStyle/>
                    <a:p>
                      <a:pPr marL="0" marR="619760" algn="just">
                        <a:spcBef>
                          <a:spcPts val="305"/>
                        </a:spcBef>
                      </a:pPr>
                      <a:r>
                        <a:rPr lang="en-US" sz="1200" u="none" strike="noStrike" kern="0">
                          <a:solidFill>
                            <a:schemeClr val="tx1"/>
                          </a:solidFill>
                          <a:effectLst/>
                          <a:uFill>
                            <a:solidFill>
                              <a:srgbClr val="000000"/>
                            </a:solidFill>
                          </a:uFill>
                        </a:rPr>
                        <a:t>City Code for the patient</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032082"/>
                  </a:ext>
                </a:extLst>
              </a:tr>
              <a:tr h="226313">
                <a:tc>
                  <a:txBody>
                    <a:bodyPr/>
                    <a:lstStyle/>
                    <a:p>
                      <a:pPr marL="0" marR="619760" algn="ctr">
                        <a:spcBef>
                          <a:spcPts val="305"/>
                        </a:spcBef>
                      </a:pPr>
                      <a:r>
                        <a:rPr lang="en-US" sz="1200" u="none" strike="noStrike" kern="0">
                          <a:solidFill>
                            <a:schemeClr val="tx1"/>
                          </a:solidFill>
                          <a:effectLst/>
                          <a:uFill>
                            <a:solidFill>
                              <a:srgbClr val="000000"/>
                            </a:solidFill>
                          </a:uFill>
                        </a:rPr>
                        <a:t>Type of Admission</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tc>
                  <a:txBody>
                    <a:bodyPr/>
                    <a:lstStyle/>
                    <a:p>
                      <a:pPr marL="0" marR="619760" algn="just">
                        <a:spcBef>
                          <a:spcPts val="305"/>
                        </a:spcBef>
                      </a:pPr>
                      <a:r>
                        <a:rPr lang="en-US" sz="1200" u="none" strike="noStrike" kern="0">
                          <a:solidFill>
                            <a:schemeClr val="tx1"/>
                          </a:solidFill>
                          <a:effectLst/>
                          <a:uFill>
                            <a:solidFill>
                              <a:srgbClr val="000000"/>
                            </a:solidFill>
                          </a:uFill>
                        </a:rPr>
                        <a:t>Admission Type registered by the Hospital</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487454848"/>
                  </a:ext>
                </a:extLst>
              </a:tr>
              <a:tr h="412092">
                <a:tc>
                  <a:txBody>
                    <a:bodyPr/>
                    <a:lstStyle/>
                    <a:p>
                      <a:pPr marL="0" marR="619760" algn="ctr">
                        <a:spcBef>
                          <a:spcPts val="305"/>
                        </a:spcBef>
                      </a:pPr>
                      <a:r>
                        <a:rPr lang="en-US" sz="1200" u="none" strike="noStrike" kern="0">
                          <a:solidFill>
                            <a:schemeClr val="tx1"/>
                          </a:solidFill>
                          <a:effectLst/>
                          <a:uFill>
                            <a:solidFill>
                              <a:srgbClr val="000000"/>
                            </a:solidFill>
                          </a:uFill>
                        </a:rPr>
                        <a:t>Severity of Illness</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tc>
                  <a:txBody>
                    <a:bodyPr/>
                    <a:lstStyle/>
                    <a:p>
                      <a:pPr marL="0" marR="619760" algn="just">
                        <a:spcBef>
                          <a:spcPts val="305"/>
                        </a:spcBef>
                      </a:pPr>
                      <a:r>
                        <a:rPr lang="en-US" sz="1200" u="none" strike="noStrike" kern="0">
                          <a:solidFill>
                            <a:schemeClr val="tx1"/>
                          </a:solidFill>
                          <a:effectLst/>
                          <a:uFill>
                            <a:solidFill>
                              <a:srgbClr val="000000"/>
                            </a:solidFill>
                          </a:uFill>
                        </a:rPr>
                        <a:t>Severity of the illness recorded at the time of admission</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521969349"/>
                  </a:ext>
                </a:extLst>
              </a:tr>
              <a:tr h="226313">
                <a:tc>
                  <a:txBody>
                    <a:bodyPr/>
                    <a:lstStyle/>
                    <a:p>
                      <a:pPr marL="0" marR="619760" algn="ctr">
                        <a:spcBef>
                          <a:spcPts val="305"/>
                        </a:spcBef>
                      </a:pPr>
                      <a:r>
                        <a:rPr lang="en-US" sz="1200" u="none" strike="noStrike" kern="0">
                          <a:solidFill>
                            <a:schemeClr val="tx1"/>
                          </a:solidFill>
                          <a:effectLst/>
                          <a:uFill>
                            <a:solidFill>
                              <a:srgbClr val="000000"/>
                            </a:solidFill>
                          </a:uFill>
                        </a:rPr>
                        <a:t>Visitors with Patient</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tc>
                  <a:txBody>
                    <a:bodyPr/>
                    <a:lstStyle/>
                    <a:p>
                      <a:pPr marL="0" marR="619760" algn="just">
                        <a:spcBef>
                          <a:spcPts val="305"/>
                        </a:spcBef>
                      </a:pPr>
                      <a:r>
                        <a:rPr lang="en-US" sz="1200" u="none" strike="noStrike" kern="0">
                          <a:solidFill>
                            <a:schemeClr val="tx1"/>
                          </a:solidFill>
                          <a:effectLst/>
                          <a:uFill>
                            <a:solidFill>
                              <a:srgbClr val="000000"/>
                            </a:solidFill>
                          </a:uFill>
                        </a:rPr>
                        <a:t>Number of Visitors with the patient</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601187163"/>
                  </a:ext>
                </a:extLst>
              </a:tr>
              <a:tr h="226313">
                <a:tc>
                  <a:txBody>
                    <a:bodyPr/>
                    <a:lstStyle/>
                    <a:p>
                      <a:pPr marL="0" marR="619760" algn="ctr">
                        <a:spcBef>
                          <a:spcPts val="305"/>
                        </a:spcBef>
                      </a:pPr>
                      <a:r>
                        <a:rPr lang="en-US" sz="1200" u="none" strike="noStrike" kern="0">
                          <a:solidFill>
                            <a:schemeClr val="tx1"/>
                          </a:solidFill>
                          <a:effectLst/>
                          <a:uFill>
                            <a:solidFill>
                              <a:srgbClr val="000000"/>
                            </a:solidFill>
                          </a:uFill>
                        </a:rPr>
                        <a:t>Age</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tc>
                  <a:txBody>
                    <a:bodyPr/>
                    <a:lstStyle/>
                    <a:p>
                      <a:pPr marL="0" marR="619760" algn="just">
                        <a:spcBef>
                          <a:spcPts val="305"/>
                        </a:spcBef>
                      </a:pPr>
                      <a:r>
                        <a:rPr lang="en-US" sz="1200" u="none" strike="noStrike" kern="0">
                          <a:solidFill>
                            <a:schemeClr val="tx1"/>
                          </a:solidFill>
                          <a:effectLst/>
                          <a:uFill>
                            <a:solidFill>
                              <a:srgbClr val="000000"/>
                            </a:solidFill>
                          </a:uFill>
                        </a:rPr>
                        <a:t>Age of the patient</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47125065"/>
                  </a:ext>
                </a:extLst>
              </a:tr>
              <a:tr h="226313">
                <a:tc>
                  <a:txBody>
                    <a:bodyPr/>
                    <a:lstStyle/>
                    <a:p>
                      <a:pPr marL="0" marR="619760" algn="ctr">
                        <a:spcBef>
                          <a:spcPts val="305"/>
                        </a:spcBef>
                      </a:pPr>
                      <a:r>
                        <a:rPr lang="en-US" sz="1200" u="none" strike="noStrike" kern="0">
                          <a:solidFill>
                            <a:schemeClr val="tx1"/>
                          </a:solidFill>
                          <a:effectLst/>
                          <a:uFill>
                            <a:solidFill>
                              <a:srgbClr val="000000"/>
                            </a:solidFill>
                          </a:uFill>
                        </a:rPr>
                        <a:t>Admission_Deposit</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tc>
                  <a:txBody>
                    <a:bodyPr/>
                    <a:lstStyle/>
                    <a:p>
                      <a:pPr marL="0" marR="619760" algn="just">
                        <a:spcBef>
                          <a:spcPts val="305"/>
                        </a:spcBef>
                      </a:pPr>
                      <a:r>
                        <a:rPr lang="en-US" sz="1200" u="none" strike="noStrike" kern="0">
                          <a:solidFill>
                            <a:schemeClr val="tx1"/>
                          </a:solidFill>
                          <a:effectLst/>
                          <a:uFill>
                            <a:solidFill>
                              <a:srgbClr val="000000"/>
                            </a:solidFill>
                          </a:uFill>
                        </a:rPr>
                        <a:t>Deposit at the Admission Time</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138525692"/>
                  </a:ext>
                </a:extLst>
              </a:tr>
              <a:tr h="412092">
                <a:tc>
                  <a:txBody>
                    <a:bodyPr/>
                    <a:lstStyle/>
                    <a:p>
                      <a:pPr marL="0" marR="619760" algn="ctr">
                        <a:spcBef>
                          <a:spcPts val="305"/>
                        </a:spcBef>
                      </a:pPr>
                      <a:r>
                        <a:rPr lang="en-US" sz="1200" u="none" strike="noStrike" kern="0">
                          <a:solidFill>
                            <a:schemeClr val="tx1"/>
                          </a:solidFill>
                          <a:effectLst/>
                          <a:uFill>
                            <a:solidFill>
                              <a:srgbClr val="000000"/>
                            </a:solidFill>
                          </a:uFill>
                        </a:rPr>
                        <a:t>Stay</a:t>
                      </a:r>
                      <a:endParaRPr lang="en-US" sz="1200" b="1" u="sng" kern="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12700">
                      <a:solidFill>
                        <a:schemeClr val="accent1"/>
                      </a:solidFill>
                    </a:lnB>
                    <a:noFill/>
                  </a:tcPr>
                </a:tc>
                <a:tc>
                  <a:txBody>
                    <a:bodyPr/>
                    <a:lstStyle/>
                    <a:p>
                      <a:pPr marL="0" marR="619760" algn="just">
                        <a:spcBef>
                          <a:spcPts val="305"/>
                        </a:spcBef>
                      </a:pPr>
                      <a:r>
                        <a:rPr lang="en-US" sz="1200" u="none" strike="noStrike" kern="0" dirty="0">
                          <a:solidFill>
                            <a:schemeClr val="tx1"/>
                          </a:solidFill>
                          <a:effectLst/>
                          <a:uFill>
                            <a:solidFill>
                              <a:srgbClr val="000000"/>
                            </a:solidFill>
                          </a:uFill>
                        </a:rPr>
                        <a:t>Stay Days by the patient (Target Variable in Train Set)</a:t>
                      </a:r>
                      <a:endParaRPr lang="en-US" sz="1200" b="1" u="sng" kern="0" dirty="0">
                        <a:solidFill>
                          <a:schemeClr val="tx1"/>
                        </a:solidFill>
                        <a:effectLst/>
                        <a:uFill>
                          <a:solidFill>
                            <a:srgbClr val="000000"/>
                          </a:solidFill>
                        </a:uFill>
                        <a:latin typeface="Calibri" panose="020F0502020204030204" pitchFamily="34" charset="0"/>
                        <a:ea typeface="Times New Roman" panose="02020603050405020304" pitchFamily="18" charset="0"/>
                        <a:cs typeface="Times New Roman" panose="02020603050405020304" pitchFamily="18" charset="0"/>
                      </a:endParaRPr>
                    </a:p>
                  </a:txBody>
                  <a:tcPr marL="75275" marR="75275" marT="0" marB="0" anchor="ctr">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257748354"/>
                  </a:ext>
                </a:extLst>
              </a:tr>
            </a:tbl>
          </a:graphicData>
        </a:graphic>
      </p:graphicFrame>
    </p:spTree>
    <p:extLst>
      <p:ext uri="{BB962C8B-B14F-4D97-AF65-F5344CB8AC3E}">
        <p14:creationId xmlns:p14="http://schemas.microsoft.com/office/powerpoint/2010/main" val="435195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18A4-5020-A570-BAAC-71C22849B320}"/>
              </a:ext>
            </a:extLst>
          </p:cNvPr>
          <p:cNvSpPr>
            <a:spLocks noGrp="1"/>
          </p:cNvSpPr>
          <p:nvPr>
            <p:ph type="title"/>
          </p:nvPr>
        </p:nvSpPr>
        <p:spPr/>
        <p:txBody>
          <a:bodyPr/>
          <a:lstStyle/>
          <a:p>
            <a:r>
              <a:rPr lang="en-US" dirty="0"/>
              <a:t>EXPLORATORY DATA ANALYSIS</a:t>
            </a:r>
          </a:p>
        </p:txBody>
      </p:sp>
      <p:pic>
        <p:nvPicPr>
          <p:cNvPr id="16" name="Picture Placeholder 15" descr="A group of surgeons wearing surgical caps and masks">
            <a:extLst>
              <a:ext uri="{FF2B5EF4-FFF2-40B4-BE49-F238E27FC236}">
                <a16:creationId xmlns:a16="http://schemas.microsoft.com/office/drawing/2014/main" id="{6EFD6230-A50E-3A63-7B72-59A8449CAEE2}"/>
              </a:ext>
            </a:extLst>
          </p:cNvPr>
          <p:cNvPicPr>
            <a:picLocks noGrp="1" noChangeAspect="1"/>
          </p:cNvPicPr>
          <p:nvPr>
            <p:ph type="pic" sz="quarter" idx="19"/>
          </p:nvPr>
        </p:nvPicPr>
        <p:blipFill rotWithShape="1">
          <a:blip r:embed="rId3"/>
          <a:srcRect t="35757" b="35757"/>
          <a:stretch/>
        </p:blipFill>
        <p:spPr/>
      </p:pic>
      <p:sp>
        <p:nvSpPr>
          <p:cNvPr id="3" name="TextBox 2">
            <a:extLst>
              <a:ext uri="{FF2B5EF4-FFF2-40B4-BE49-F238E27FC236}">
                <a16:creationId xmlns:a16="http://schemas.microsoft.com/office/drawing/2014/main" id="{9EC1167A-61B6-33E3-E2DD-337CB2FB6C98}"/>
              </a:ext>
            </a:extLst>
          </p:cNvPr>
          <p:cNvSpPr txBox="1"/>
          <p:nvPr/>
        </p:nvSpPr>
        <p:spPr>
          <a:xfrm>
            <a:off x="615216" y="1371599"/>
            <a:ext cx="3413755" cy="1200329"/>
          </a:xfrm>
          <a:prstGeom prst="rect">
            <a:avLst/>
          </a:prstGeom>
          <a:noFill/>
        </p:spPr>
        <p:txBody>
          <a:bodyPr wrap="none" rtlCol="0">
            <a:spAutoFit/>
          </a:bodyPr>
          <a:lstStyle/>
          <a:p>
            <a:r>
              <a:rPr lang="en-US" sz="3600" b="1" u="none" strike="noStrike" kern="0" spc="-20" dirty="0">
                <a:effectLst/>
                <a:uFill>
                  <a:solidFill>
                    <a:srgbClr val="000000"/>
                  </a:solidFill>
                </a:uFill>
                <a:latin typeface="Times New Roman" panose="02020603050405020304" pitchFamily="18" charset="0"/>
                <a:ea typeface="Times New Roman" panose="02020603050405020304" pitchFamily="18" charset="0"/>
              </a:rPr>
              <a:t>Dataset Analysis</a:t>
            </a:r>
            <a:endParaRPr lang="en-US" sz="3600" b="1" u="sng" kern="0" dirty="0">
              <a:effectLst/>
              <a:uFill>
                <a:solidFill>
                  <a:srgbClr val="000000"/>
                </a:solidFill>
              </a:uFill>
              <a:latin typeface="Times New Roman" panose="02020603050405020304" pitchFamily="18" charset="0"/>
              <a:ea typeface="Times New Roman" panose="02020603050405020304" pitchFamily="18" charset="0"/>
            </a:endParaRPr>
          </a:p>
          <a:p>
            <a:endParaRPr lang="en-US" sz="3600" dirty="0"/>
          </a:p>
        </p:txBody>
      </p:sp>
      <p:pic>
        <p:nvPicPr>
          <p:cNvPr id="4" name="Content Placeholder 3" descr="A screenshot of a data analysis&#10;&#10;Description automatically generated">
            <a:extLst>
              <a:ext uri="{FF2B5EF4-FFF2-40B4-BE49-F238E27FC236}">
                <a16:creationId xmlns:a16="http://schemas.microsoft.com/office/drawing/2014/main" id="{ECFAC0F4-84D4-81F5-D5AC-ABD7333B85D2}"/>
              </a:ext>
            </a:extLst>
          </p:cNvPr>
          <p:cNvPicPr>
            <a:picLocks noGrp="1" noChangeAspect="1"/>
          </p:cNvPicPr>
          <p:nvPr>
            <p:ph sz="quarter" idx="4"/>
          </p:nvPr>
        </p:nvPicPr>
        <p:blipFill>
          <a:blip r:embed="rId4"/>
          <a:stretch>
            <a:fillRect/>
          </a:stretch>
        </p:blipFill>
        <p:spPr>
          <a:xfrm>
            <a:off x="4959420" y="2878138"/>
            <a:ext cx="7070660" cy="3979862"/>
          </a:xfrm>
          <a:prstGeom prst="rect">
            <a:avLst/>
          </a:prstGeom>
        </p:spPr>
      </p:pic>
    </p:spTree>
    <p:extLst>
      <p:ext uri="{BB962C8B-B14F-4D97-AF65-F5344CB8AC3E}">
        <p14:creationId xmlns:p14="http://schemas.microsoft.com/office/powerpoint/2010/main" val="3695820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36">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Rectangle 38">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41" name="Rectangle 40">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FF0FD1A0-C075-EE18-B3AE-363C242D0BCE}"/>
              </a:ext>
            </a:extLst>
          </p:cNvPr>
          <p:cNvSpPr>
            <a:spLocks noGrp="1"/>
          </p:cNvSpPr>
          <p:nvPr>
            <p:ph type="title"/>
          </p:nvPr>
        </p:nvSpPr>
        <p:spPr>
          <a:xfrm>
            <a:off x="581192" y="800930"/>
            <a:ext cx="3568661" cy="2256390"/>
          </a:xfrm>
        </p:spPr>
        <p:txBody>
          <a:bodyPr vert="horz" lIns="91440" tIns="45720" rIns="91440" bIns="45720" rtlCol="0" anchor="ctr">
            <a:normAutofit/>
          </a:bodyPr>
          <a:lstStyle/>
          <a:p>
            <a:r>
              <a:rPr lang="en-US" b="0" kern="1200" cap="all" dirty="0">
                <a:solidFill>
                  <a:schemeClr val="tx1">
                    <a:lumMod val="75000"/>
                    <a:lumOff val="25000"/>
                  </a:schemeClr>
                </a:solidFill>
                <a:latin typeface="+mj-lt"/>
                <a:ea typeface="+mj-ea"/>
                <a:cs typeface="+mj-cs"/>
              </a:rPr>
              <a:t>Dependent  Variable</a:t>
            </a:r>
          </a:p>
        </p:txBody>
      </p:sp>
      <p:sp>
        <p:nvSpPr>
          <p:cNvPr id="43" name="Rectangle 42">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Rectangle 44">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46">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Content Placeholder 14">
            <a:extLst>
              <a:ext uri="{FF2B5EF4-FFF2-40B4-BE49-F238E27FC236}">
                <a16:creationId xmlns:a16="http://schemas.microsoft.com/office/drawing/2014/main" id="{9238B7A3-2322-5ED2-BA54-1262F50A4943}"/>
              </a:ext>
            </a:extLst>
          </p:cNvPr>
          <p:cNvSpPr>
            <a:spLocks noGrp="1"/>
          </p:cNvSpPr>
          <p:nvPr>
            <p:ph sz="half" idx="2"/>
          </p:nvPr>
        </p:nvSpPr>
        <p:spPr>
          <a:xfrm>
            <a:off x="4561870" y="800930"/>
            <a:ext cx="7183597" cy="2256390"/>
          </a:xfrm>
        </p:spPr>
        <p:txBody>
          <a:bodyPr vert="horz" lIns="91440" tIns="45720" rIns="91440" bIns="45720" rtlCol="0" anchor="ctr">
            <a:normAutofit/>
          </a:bodyPr>
          <a:lstStyle/>
          <a:p>
            <a:pPr>
              <a:buClr>
                <a:srgbClr val="F9AA52"/>
              </a:buClr>
              <a:buFont typeface="Wingdings 2" panose="05020102010507070707" pitchFamily="18" charset="2"/>
              <a:buChar char=""/>
            </a:pPr>
            <a:r>
              <a:rPr lang="en-US" b="1"/>
              <a:t>Stay Distribution</a:t>
            </a:r>
            <a:r>
              <a:rPr lang="en-US"/>
              <a:t>:  The Stay column was analyzed to understand the frequency of various stay durations.</a:t>
            </a:r>
          </a:p>
        </p:txBody>
      </p:sp>
      <p:pic>
        <p:nvPicPr>
          <p:cNvPr id="3" name="Content Placeholder 2" descr="A graph of different colored squares&#10;&#10;Description automatically generated">
            <a:extLst>
              <a:ext uri="{FF2B5EF4-FFF2-40B4-BE49-F238E27FC236}">
                <a16:creationId xmlns:a16="http://schemas.microsoft.com/office/drawing/2014/main" id="{EE57CD65-27F6-EE00-1789-0FFFAFBDB255}"/>
              </a:ext>
            </a:extLst>
          </p:cNvPr>
          <p:cNvPicPr>
            <a:picLocks noGrp="1" noChangeAspect="1"/>
          </p:cNvPicPr>
          <p:nvPr>
            <p:ph sz="half" idx="13"/>
          </p:nvPr>
        </p:nvPicPr>
        <p:blipFill>
          <a:blip r:embed="rId3"/>
          <a:stretch>
            <a:fillRect/>
          </a:stretch>
        </p:blipFill>
        <p:spPr>
          <a:xfrm>
            <a:off x="234176" y="2473161"/>
            <a:ext cx="5698447" cy="3927639"/>
          </a:xfrm>
          <a:prstGeom prst="rect">
            <a:avLst/>
          </a:prstGeom>
        </p:spPr>
      </p:pic>
      <p:pic>
        <p:nvPicPr>
          <p:cNvPr id="2" name="Content Placeholder 1" descr="A graph with a bar graph&#10;&#10;Description automatically generated with medium confidence">
            <a:extLst>
              <a:ext uri="{FF2B5EF4-FFF2-40B4-BE49-F238E27FC236}">
                <a16:creationId xmlns:a16="http://schemas.microsoft.com/office/drawing/2014/main" id="{C238BC4D-9CA9-15D6-0398-85642352C0E6}"/>
              </a:ext>
            </a:extLst>
          </p:cNvPr>
          <p:cNvPicPr>
            <a:picLocks noChangeAspect="1"/>
          </p:cNvPicPr>
          <p:nvPr/>
        </p:nvPicPr>
        <p:blipFill>
          <a:blip r:embed="rId4"/>
          <a:stretch>
            <a:fillRect/>
          </a:stretch>
        </p:blipFill>
        <p:spPr>
          <a:xfrm>
            <a:off x="6254356" y="2473161"/>
            <a:ext cx="5703665" cy="3927639"/>
          </a:xfrm>
          <a:prstGeom prst="rect">
            <a:avLst/>
          </a:prstGeom>
        </p:spPr>
      </p:pic>
    </p:spTree>
    <p:extLst>
      <p:ext uri="{BB962C8B-B14F-4D97-AF65-F5344CB8AC3E}">
        <p14:creationId xmlns:p14="http://schemas.microsoft.com/office/powerpoint/2010/main" val="837402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BA544F6-BF8C-2C87-3906-146BEDB4C299}"/>
              </a:ext>
            </a:extLst>
          </p:cNvPr>
          <p:cNvSpPr>
            <a:spLocks noGrp="1"/>
          </p:cNvSpPr>
          <p:nvPr>
            <p:ph type="title"/>
          </p:nvPr>
        </p:nvSpPr>
        <p:spPr>
          <a:xfrm>
            <a:off x="457200" y="690880"/>
            <a:ext cx="11267440" cy="613813"/>
          </a:xfrm>
        </p:spPr>
        <p:txBody>
          <a:bodyPr/>
          <a:lstStyle/>
          <a:p>
            <a:r>
              <a:rPr lang="en-US" dirty="0"/>
              <a:t>INDEPENDENT VARIABLES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3"/>
          </p:nvPr>
        </p:nvSpPr>
        <p:spPr>
          <a:xfrm>
            <a:off x="457200" y="1471961"/>
            <a:ext cx="3657600" cy="5107259"/>
          </a:xfrm>
          <a:noFill/>
        </p:spPr>
        <p:txBody>
          <a:bodyPr>
            <a:normAutofit fontScale="77500" lnSpcReduction="20000"/>
          </a:bodyPr>
          <a:lstStyle/>
          <a:p>
            <a:pPr marL="0" indent="0">
              <a:buNone/>
            </a:pPr>
            <a:r>
              <a:rPr lang="en-US" b="1" dirty="0"/>
              <a:t>Hospital-Specific Variables</a:t>
            </a:r>
            <a:r>
              <a:rPr lang="en-US" dirty="0"/>
              <a:t>:</a:t>
            </a:r>
          </a:p>
          <a:p>
            <a:pPr marL="0" indent="0">
              <a:buNone/>
            </a:pPr>
            <a:r>
              <a:rPr lang="en-US" dirty="0"/>
              <a:t>Hospital Code: Unique identifier for hospitals.</a:t>
            </a:r>
          </a:p>
          <a:p>
            <a:pPr marL="0" indent="0">
              <a:buNone/>
            </a:pPr>
            <a:r>
              <a:rPr lang="en-US" dirty="0"/>
              <a:t>Hospital Type and Region: Helps categorize operational scale and geography.</a:t>
            </a:r>
          </a:p>
          <a:p>
            <a:pPr marL="0" indent="0">
              <a:buNone/>
            </a:pPr>
            <a:r>
              <a:rPr lang="en-US" dirty="0"/>
              <a:t>Available Extra Rooms: Indicates hospital capacity.</a:t>
            </a:r>
          </a:p>
          <a:p>
            <a:pPr marL="0" indent="0">
              <a:buNone/>
            </a:pPr>
            <a:r>
              <a:rPr lang="en-US" b="1" dirty="0"/>
              <a:t>Patient-Specific Variables</a:t>
            </a:r>
            <a:r>
              <a:rPr lang="en-US" dirty="0"/>
              <a:t>:</a:t>
            </a:r>
          </a:p>
          <a:p>
            <a:pPr marL="0" indent="0">
              <a:buNone/>
            </a:pPr>
            <a:r>
              <a:rPr lang="en-US" dirty="0"/>
              <a:t>Age: Critical factor influencing recovery time.</a:t>
            </a:r>
          </a:p>
          <a:p>
            <a:pPr marL="0" indent="0">
              <a:buNone/>
            </a:pPr>
            <a:r>
              <a:rPr lang="en-US" dirty="0"/>
              <a:t>Severity of Illness: Affects length of stay and resource needs.</a:t>
            </a:r>
          </a:p>
          <a:p>
            <a:pPr marL="0" indent="0">
              <a:buNone/>
            </a:pPr>
            <a:r>
              <a:rPr lang="en-US" dirty="0"/>
              <a:t>Admission Type: Emergency, Trauma, or Scheduled.</a:t>
            </a:r>
          </a:p>
          <a:p>
            <a:pPr marL="0" indent="0">
              <a:buNone/>
            </a:pPr>
            <a:r>
              <a:rPr lang="en-US" b="1" dirty="0"/>
              <a:t>Other Features</a:t>
            </a:r>
            <a:r>
              <a:rPr lang="en-US" dirty="0"/>
              <a:t>:</a:t>
            </a:r>
          </a:p>
          <a:p>
            <a:pPr marL="0" indent="0">
              <a:buNone/>
            </a:pPr>
            <a:r>
              <a:rPr lang="en-US" dirty="0"/>
              <a:t>Department: Overseeing patient care (e.g., Surgery, Gynecology).</a:t>
            </a:r>
          </a:p>
          <a:p>
            <a:pPr marL="0" indent="0">
              <a:buNone/>
            </a:pPr>
            <a:r>
              <a:rPr lang="en-US" dirty="0"/>
              <a:t>Visitors with Patient: Impacts hospital traffic and resources.</a:t>
            </a:r>
          </a:p>
          <a:p>
            <a:pPr marL="0" indent="0">
              <a:buNone/>
            </a:pPr>
            <a:r>
              <a:rPr lang="en-US" dirty="0"/>
              <a:t>Admission Deposit: Linked to cost and resource usage.</a:t>
            </a:r>
          </a:p>
        </p:txBody>
      </p:sp>
      <p:pic>
        <p:nvPicPr>
          <p:cNvPr id="5" name="Content Placeholder 4" descr="A white background with black and white clouds&#10;&#10;Description automatically generated">
            <a:extLst>
              <a:ext uri="{FF2B5EF4-FFF2-40B4-BE49-F238E27FC236}">
                <a16:creationId xmlns:a16="http://schemas.microsoft.com/office/drawing/2014/main" id="{052CEA2A-23FC-32CA-A6A0-CAF685A29F12}"/>
              </a:ext>
            </a:extLst>
          </p:cNvPr>
          <p:cNvPicPr>
            <a:picLocks noGrp="1" noChangeAspect="1"/>
          </p:cNvPicPr>
          <p:nvPr>
            <p:ph sz="half" idx="2"/>
          </p:nvPr>
        </p:nvPicPr>
        <p:blipFill>
          <a:blip r:embed="rId3"/>
          <a:stretch>
            <a:fillRect/>
          </a:stretch>
        </p:blipFill>
        <p:spPr>
          <a:xfrm>
            <a:off x="4079977" y="1717288"/>
            <a:ext cx="8494514" cy="1253065"/>
          </a:xfrm>
          <a:prstGeom prst="rect">
            <a:avLst/>
          </a:prstGeom>
        </p:spPr>
      </p:pic>
      <p:pic>
        <p:nvPicPr>
          <p:cNvPr id="6" name="Picture 5" descr="A screenshot of a graph&#10;&#10;Description automatically generated">
            <a:extLst>
              <a:ext uri="{FF2B5EF4-FFF2-40B4-BE49-F238E27FC236}">
                <a16:creationId xmlns:a16="http://schemas.microsoft.com/office/drawing/2014/main" id="{17ED8A28-D1E2-0678-5E07-D6EE26357363}"/>
              </a:ext>
            </a:extLst>
          </p:cNvPr>
          <p:cNvPicPr>
            <a:picLocks noChangeAspect="1"/>
          </p:cNvPicPr>
          <p:nvPr/>
        </p:nvPicPr>
        <p:blipFill>
          <a:blip r:embed="rId4"/>
          <a:stretch>
            <a:fillRect/>
          </a:stretch>
        </p:blipFill>
        <p:spPr>
          <a:xfrm>
            <a:off x="4114799" y="2813135"/>
            <a:ext cx="7934497" cy="3509606"/>
          </a:xfrm>
          <a:prstGeom prst="rect">
            <a:avLst/>
          </a:prstGeom>
        </p:spPr>
      </p:pic>
    </p:spTree>
    <p:extLst>
      <p:ext uri="{BB962C8B-B14F-4D97-AF65-F5344CB8AC3E}">
        <p14:creationId xmlns:p14="http://schemas.microsoft.com/office/powerpoint/2010/main" val="2676905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332C6-AEE4-A451-A3C8-7C2C8E2A5725}"/>
              </a:ext>
            </a:extLst>
          </p:cNvPr>
          <p:cNvSpPr>
            <a:spLocks noGrp="1"/>
          </p:cNvSpPr>
          <p:nvPr>
            <p:ph type="title"/>
          </p:nvPr>
        </p:nvSpPr>
        <p:spPr>
          <a:xfrm>
            <a:off x="457200" y="690880"/>
            <a:ext cx="11267440" cy="580359"/>
          </a:xfrm>
        </p:spPr>
        <p:txBody>
          <a:bodyPr/>
          <a:lstStyle/>
          <a:p>
            <a:r>
              <a:rPr lang="en-US"/>
              <a:t>BI VARIATE ANALYSIS</a:t>
            </a:r>
            <a:endParaRPr lang="en-US" dirty="0"/>
          </a:p>
        </p:txBody>
      </p:sp>
      <p:pic>
        <p:nvPicPr>
          <p:cNvPr id="5" name="Content Placeholder 4" descr="A screenshot of a graph&#10;&#10;Description automatically generated">
            <a:extLst>
              <a:ext uri="{FF2B5EF4-FFF2-40B4-BE49-F238E27FC236}">
                <a16:creationId xmlns:a16="http://schemas.microsoft.com/office/drawing/2014/main" id="{135A4A6C-381E-9DEF-E7F3-A102201E9028}"/>
              </a:ext>
            </a:extLst>
          </p:cNvPr>
          <p:cNvPicPr>
            <a:picLocks noGrp="1" noChangeAspect="1"/>
          </p:cNvPicPr>
          <p:nvPr>
            <p:ph sz="half" idx="2"/>
          </p:nvPr>
        </p:nvPicPr>
        <p:blipFill>
          <a:blip r:embed="rId3"/>
          <a:stretch>
            <a:fillRect/>
          </a:stretch>
        </p:blipFill>
        <p:spPr>
          <a:xfrm>
            <a:off x="267629" y="1395686"/>
            <a:ext cx="7370763" cy="2033314"/>
          </a:xfrm>
          <a:prstGeom prst="rect">
            <a:avLst/>
          </a:prstGeom>
        </p:spPr>
      </p:pic>
      <p:pic>
        <p:nvPicPr>
          <p:cNvPr id="6" name="Picture 5" descr="A screenshot of a graph&#10;&#10;Description automatically generated">
            <a:extLst>
              <a:ext uri="{FF2B5EF4-FFF2-40B4-BE49-F238E27FC236}">
                <a16:creationId xmlns:a16="http://schemas.microsoft.com/office/drawing/2014/main" id="{F5546234-4F58-E72F-2F6E-A5DE9D9F5A47}"/>
              </a:ext>
            </a:extLst>
          </p:cNvPr>
          <p:cNvPicPr>
            <a:picLocks noChangeAspect="1"/>
          </p:cNvPicPr>
          <p:nvPr/>
        </p:nvPicPr>
        <p:blipFill>
          <a:blip r:embed="rId4"/>
          <a:stretch>
            <a:fillRect/>
          </a:stretch>
        </p:blipFill>
        <p:spPr>
          <a:xfrm>
            <a:off x="370242" y="3429000"/>
            <a:ext cx="7165535" cy="3116766"/>
          </a:xfrm>
          <a:prstGeom prst="rect">
            <a:avLst/>
          </a:prstGeom>
        </p:spPr>
      </p:pic>
      <p:pic>
        <p:nvPicPr>
          <p:cNvPr id="9" name="Content Placeholder 8">
            <a:extLst>
              <a:ext uri="{FF2B5EF4-FFF2-40B4-BE49-F238E27FC236}">
                <a16:creationId xmlns:a16="http://schemas.microsoft.com/office/drawing/2014/main" id="{9CFABA9C-CF48-77C9-DA8E-E26275585B5C}"/>
              </a:ext>
            </a:extLst>
          </p:cNvPr>
          <p:cNvPicPr>
            <a:picLocks noGrp="1" noChangeAspect="1"/>
          </p:cNvPicPr>
          <p:nvPr>
            <p:ph sz="half" idx="13"/>
          </p:nvPr>
        </p:nvPicPr>
        <p:blipFill>
          <a:blip r:embed="rId5"/>
          <a:stretch>
            <a:fillRect/>
          </a:stretch>
        </p:blipFill>
        <p:spPr>
          <a:xfrm>
            <a:off x="7638390" y="1844411"/>
            <a:ext cx="4422981" cy="4701355"/>
          </a:xfrm>
        </p:spPr>
      </p:pic>
    </p:spTree>
    <p:extLst>
      <p:ext uri="{BB962C8B-B14F-4D97-AF65-F5344CB8AC3E}">
        <p14:creationId xmlns:p14="http://schemas.microsoft.com/office/powerpoint/2010/main" val="370479512"/>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9D1F84C-D1FD-4B1B-9CFD-8E0D96AC4DF2}">
  <ds:schemaRefs>
    <ds:schemaRef ds:uri="http://schemas.microsoft.com/sharepoint/v3/contenttype/forms"/>
  </ds:schemaRefs>
</ds:datastoreItem>
</file>

<file path=customXml/itemProps2.xml><?xml version="1.0" encoding="utf-8"?>
<ds:datastoreItem xmlns:ds="http://schemas.openxmlformats.org/officeDocument/2006/customXml" ds:itemID="{0037C456-A6DA-4DEE-A3FB-4EC3058FD0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00B2AC-C335-4100-B8B3-2D9F49A729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Dividend design</Template>
  <TotalTime>95</TotalTime>
  <Words>1368</Words>
  <Application>Microsoft Office PowerPoint</Application>
  <PresentationFormat>Widescreen</PresentationFormat>
  <Paragraphs>144</Paragraphs>
  <Slides>21</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Gill Sans MT</vt:lpstr>
      <vt:lpstr>Times New Roman</vt:lpstr>
      <vt:lpstr>Wingdings 2</vt:lpstr>
      <vt:lpstr>DividendVTI</vt:lpstr>
      <vt:lpstr>CAPSTONE PROJECT : HEALTHCARE FORECASTING AND RESOURCE ALLOCATION</vt:lpstr>
      <vt:lpstr>Introduction </vt:lpstr>
      <vt:lpstr>Hospitals struggle with inefficient resource allocation, leading to overcrowding or underutilization of critical resources like rooms, nurses, and doctors. Accurately predicting patient length of stay (LOS) is challenging due to variability in patient demographics, admission types, and illness severity. Balancing operational efficiency while maintaining high-quality patient care requires robust predictive models and actionable insights.</vt:lpstr>
      <vt:lpstr>OBJECTIVE</vt:lpstr>
      <vt:lpstr>Dataset Overview</vt:lpstr>
      <vt:lpstr>EXPLORATORY DATA ANALYSIS</vt:lpstr>
      <vt:lpstr>Dependent  Variable</vt:lpstr>
      <vt:lpstr>INDEPENDENT VARIABLES</vt:lpstr>
      <vt:lpstr>BI VARIATE ANALYSIS</vt:lpstr>
      <vt:lpstr>Data cleaning</vt:lpstr>
      <vt:lpstr>Feature Engineering</vt:lpstr>
      <vt:lpstr>Why LightGBM ?</vt:lpstr>
      <vt:lpstr>FEATURE IMPORTANCE</vt:lpstr>
      <vt:lpstr>PREDICTED STAY BY DEPARTMENT</vt:lpstr>
      <vt:lpstr>RESOURCE CALCULATION</vt:lpstr>
      <vt:lpstr>REQUIRED ROOMS BY DEPARTMENT</vt:lpstr>
      <vt:lpstr>REQUIREMENT OF NURSES BASED ON EACH DEPARTMENT</vt:lpstr>
      <vt:lpstr>REQUIREMENT FOR DOCTORS BASED ON EACH DEPARTMENT</vt:lpstr>
      <vt:lpstr>REQUIRED ROOMS VS ALLOCATED ROOMS</vt:lpstr>
      <vt:lpstr>Key findings and insights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Parul Ghai</dc:creator>
  <cp:lastModifiedBy>Parul Ghai</cp:lastModifiedBy>
  <cp:revision>3</cp:revision>
  <dcterms:created xsi:type="dcterms:W3CDTF">2024-12-15T23:16:59Z</dcterms:created>
  <dcterms:modified xsi:type="dcterms:W3CDTF">2024-12-16T01:21:13Z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